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73" r:id="rId8"/>
    <p:sldId id="261" r:id="rId9"/>
    <p:sldId id="262" r:id="rId10"/>
    <p:sldId id="274" r:id="rId11"/>
    <p:sldId id="263" r:id="rId12"/>
    <p:sldId id="265" r:id="rId13"/>
    <p:sldId id="266" r:id="rId14"/>
    <p:sldId id="267" r:id="rId15"/>
    <p:sldId id="275" r:id="rId16"/>
    <p:sldId id="268" r:id="rId17"/>
    <p:sldId id="269" r:id="rId18"/>
    <p:sldId id="270" r:id="rId19"/>
    <p:sldId id="271" r:id="rId20"/>
  </p:sldIdLst>
  <p:sldSz cx="18288000" cy="10287000"/>
  <p:notesSz cx="6858000" cy="9144000"/>
  <p:embeddedFontLst>
    <p:embeddedFont>
      <p:font typeface="Comfortaa Bold" panose="020B0604020202020204" charset="0"/>
      <p:regular r:id="rId21"/>
    </p:embeddedFont>
    <p:embeddedFont>
      <p:font typeface="DM Sans" pitchFamily="2" charset="0"/>
      <p:regular r:id="rId22"/>
      <p:bold r:id="rId23"/>
    </p:embeddedFont>
    <p:embeddedFont>
      <p:font typeface="DM Sans Bold" charset="0"/>
      <p:regular r:id="rId24"/>
    </p:embeddedFont>
    <p:embeddedFont>
      <p:font typeface="Hatton Semi-Bold" panose="020B0604020202020204" charset="0"/>
      <p:regular r:id="rId25"/>
    </p:embeddedFont>
    <p:embeddedFont>
      <p:font typeface="JetBrains Mono" panose="020B0604020202020204" charset="0"/>
      <p:regular r:id="rId26"/>
    </p:embeddedFont>
    <p:embeddedFont>
      <p:font typeface="JetBrains Mono Bold" panose="020B0604020202020204" charset="0"/>
      <p:regular r:id="rId27"/>
    </p:embeddedFont>
    <p:embeddedFont>
      <p:font typeface="Mokoto" panose="020B0604020202020204" charset="0"/>
      <p:regular r:id="rId28"/>
    </p:embeddedFont>
    <p:embeddedFont>
      <p:font typeface="Poppins Light" panose="00000400000000000000" pitchFamily="2" charset="0"/>
      <p:regular r:id="rId29"/>
    </p:embeddedFont>
    <p:embeddedFont>
      <p:font typeface="Sniglet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90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svg"/><Relationship Id="rId3" Type="http://schemas.openxmlformats.org/officeDocument/2006/relationships/image" Target="../media/image7.png"/><Relationship Id="rId21" Type="http://schemas.openxmlformats.org/officeDocument/2006/relationships/image" Target="../media/image42.png"/><Relationship Id="rId7" Type="http://schemas.openxmlformats.org/officeDocument/2006/relationships/image" Target="../media/image11.svg"/><Relationship Id="rId12" Type="http://schemas.openxmlformats.org/officeDocument/2006/relationships/image" Target="../media/image33.svg"/><Relationship Id="rId17" Type="http://schemas.openxmlformats.org/officeDocument/2006/relationships/image" Target="../media/image38.png"/><Relationship Id="rId2" Type="http://schemas.openxmlformats.org/officeDocument/2006/relationships/image" Target="../media/image6.png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2.png"/><Relationship Id="rId24" Type="http://schemas.openxmlformats.org/officeDocument/2006/relationships/image" Target="../media/image45.svg"/><Relationship Id="rId5" Type="http://schemas.openxmlformats.org/officeDocument/2006/relationships/image" Target="../media/image9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8.png"/><Relationship Id="rId9" Type="http://schemas.openxmlformats.org/officeDocument/2006/relationships/image" Target="../media/image30.svg"/><Relationship Id="rId14" Type="http://schemas.openxmlformats.org/officeDocument/2006/relationships/image" Target="../media/image35.svg"/><Relationship Id="rId22" Type="http://schemas.openxmlformats.org/officeDocument/2006/relationships/image" Target="../media/image4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51.png"/><Relationship Id="rId4" Type="http://schemas.openxmlformats.org/officeDocument/2006/relationships/image" Target="../media/image8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80847" y="7076967"/>
            <a:ext cx="2367082" cy="76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3230" spc="313">
                <a:solidFill>
                  <a:srgbClr val="FFDBA1"/>
                </a:solidFill>
                <a:latin typeface="Sniglet"/>
              </a:rPr>
              <a:t>Next</a:t>
            </a:r>
          </a:p>
        </p:txBody>
      </p:sp>
      <p:sp>
        <p:nvSpPr>
          <p:cNvPr id="3" name="Freeform 3"/>
          <p:cNvSpPr/>
          <p:nvPr/>
        </p:nvSpPr>
        <p:spPr>
          <a:xfrm>
            <a:off x="4139300" y="7419855"/>
            <a:ext cx="10009400" cy="1976857"/>
          </a:xfrm>
          <a:custGeom>
            <a:avLst/>
            <a:gdLst/>
            <a:ahLst/>
            <a:cxnLst/>
            <a:rect l="l" t="t" r="r" b="b"/>
            <a:pathLst>
              <a:path w="10009400" h="1976857">
                <a:moveTo>
                  <a:pt x="0" y="0"/>
                </a:moveTo>
                <a:lnTo>
                  <a:pt x="10009400" y="0"/>
                </a:lnTo>
                <a:lnTo>
                  <a:pt x="10009400" y="1976856"/>
                </a:lnTo>
                <a:lnTo>
                  <a:pt x="0" y="1976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139300" y="493491"/>
            <a:ext cx="10009400" cy="7908041"/>
            <a:chOff x="0" y="0"/>
            <a:chExt cx="1913890" cy="15120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512091"/>
            </a:xfrm>
            <a:custGeom>
              <a:avLst/>
              <a:gdLst/>
              <a:ahLst/>
              <a:cxnLst/>
              <a:rect l="l" t="t" r="r" b="b"/>
              <a:pathLst>
                <a:path w="1913890" h="1512091">
                  <a:moveTo>
                    <a:pt x="1789430" y="1512091"/>
                  </a:moveTo>
                  <a:lnTo>
                    <a:pt x="124460" y="1512091"/>
                  </a:lnTo>
                  <a:cubicBezTo>
                    <a:pt x="55880" y="1512091"/>
                    <a:pt x="0" y="1456211"/>
                    <a:pt x="0" y="13876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387631"/>
                  </a:lnTo>
                  <a:cubicBezTo>
                    <a:pt x="1913890" y="1456211"/>
                    <a:pt x="1858010" y="1512091"/>
                    <a:pt x="1789430" y="1512091"/>
                  </a:cubicBezTo>
                  <a:close/>
                </a:path>
              </a:pathLst>
            </a:custGeom>
            <a:solidFill>
              <a:srgbClr val="001524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4984739" y="2269093"/>
            <a:ext cx="8318522" cy="0"/>
          </a:xfrm>
          <a:prstGeom prst="line">
            <a:avLst/>
          </a:prstGeom>
          <a:ln w="38100" cap="rnd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0" y="6650691"/>
            <a:ext cx="5992057" cy="3636309"/>
          </a:xfrm>
          <a:custGeom>
            <a:avLst/>
            <a:gdLst/>
            <a:ahLst/>
            <a:cxnLst/>
            <a:rect l="l" t="t" r="r" b="b"/>
            <a:pathLst>
              <a:path w="5992057" h="3636309">
                <a:moveTo>
                  <a:pt x="0" y="0"/>
                </a:moveTo>
                <a:lnTo>
                  <a:pt x="5992057" y="0"/>
                </a:lnTo>
                <a:lnTo>
                  <a:pt x="5992057" y="3636309"/>
                </a:lnTo>
                <a:lnTo>
                  <a:pt x="0" y="3636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84739" y="1195958"/>
            <a:ext cx="1552637" cy="463535"/>
            <a:chOff x="0" y="0"/>
            <a:chExt cx="2070183" cy="61804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18047" cy="618047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726068" y="0"/>
              <a:ext cx="618047" cy="618047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452136" y="0"/>
              <a:ext cx="618047" cy="618047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</p:grpSp>
      <p:sp>
        <p:nvSpPr>
          <p:cNvPr id="15" name="Freeform 15"/>
          <p:cNvSpPr/>
          <p:nvPr/>
        </p:nvSpPr>
        <p:spPr>
          <a:xfrm>
            <a:off x="14475275" y="3143470"/>
            <a:ext cx="686330" cy="852102"/>
          </a:xfrm>
          <a:custGeom>
            <a:avLst/>
            <a:gdLst/>
            <a:ahLst/>
            <a:cxnLst/>
            <a:rect l="l" t="t" r="r" b="b"/>
            <a:pathLst>
              <a:path w="686330" h="852102">
                <a:moveTo>
                  <a:pt x="0" y="0"/>
                </a:moveTo>
                <a:lnTo>
                  <a:pt x="686329" y="0"/>
                </a:lnTo>
                <a:lnTo>
                  <a:pt x="686329" y="852102"/>
                </a:lnTo>
                <a:lnTo>
                  <a:pt x="0" y="8521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143714" y="47625"/>
            <a:ext cx="1077611" cy="981075"/>
          </a:xfrm>
          <a:custGeom>
            <a:avLst/>
            <a:gdLst/>
            <a:ahLst/>
            <a:cxnLst/>
            <a:rect l="l" t="t" r="r" b="b"/>
            <a:pathLst>
              <a:path w="1077611" h="981075">
                <a:moveTo>
                  <a:pt x="0" y="0"/>
                </a:moveTo>
                <a:lnTo>
                  <a:pt x="1077611" y="0"/>
                </a:lnTo>
                <a:lnTo>
                  <a:pt x="107761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108159" y="72379"/>
            <a:ext cx="956321" cy="956321"/>
          </a:xfrm>
          <a:custGeom>
            <a:avLst/>
            <a:gdLst/>
            <a:ahLst/>
            <a:cxnLst/>
            <a:rect l="l" t="t" r="r" b="b"/>
            <a:pathLst>
              <a:path w="956321" h="956321">
                <a:moveTo>
                  <a:pt x="0" y="0"/>
                </a:moveTo>
                <a:lnTo>
                  <a:pt x="956321" y="0"/>
                </a:lnTo>
                <a:lnTo>
                  <a:pt x="956321" y="956321"/>
                </a:lnTo>
                <a:lnTo>
                  <a:pt x="0" y="9563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854992" y="237172"/>
            <a:ext cx="1176968" cy="626735"/>
          </a:xfrm>
          <a:custGeom>
            <a:avLst/>
            <a:gdLst/>
            <a:ahLst/>
            <a:cxnLst/>
            <a:rect l="l" t="t" r="r" b="b"/>
            <a:pathLst>
              <a:path w="1176968" h="626735">
                <a:moveTo>
                  <a:pt x="0" y="0"/>
                </a:moveTo>
                <a:lnTo>
                  <a:pt x="1176967" y="0"/>
                </a:lnTo>
                <a:lnTo>
                  <a:pt x="1176967" y="626735"/>
                </a:lnTo>
                <a:lnTo>
                  <a:pt x="0" y="6267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148700" y="8877547"/>
            <a:ext cx="4072625" cy="1546196"/>
          </a:xfrm>
          <a:custGeom>
            <a:avLst/>
            <a:gdLst/>
            <a:ahLst/>
            <a:cxnLst/>
            <a:rect l="l" t="t" r="r" b="b"/>
            <a:pathLst>
              <a:path w="4072625" h="1546196">
                <a:moveTo>
                  <a:pt x="0" y="0"/>
                </a:moveTo>
                <a:lnTo>
                  <a:pt x="4072625" y="0"/>
                </a:lnTo>
                <a:lnTo>
                  <a:pt x="4072625" y="1546197"/>
                </a:lnTo>
                <a:lnTo>
                  <a:pt x="0" y="1546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524" r="-8369" b="-19643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984739" y="2480782"/>
            <a:ext cx="8318522" cy="405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906"/>
              </a:lnSpc>
            </a:pPr>
            <a:r>
              <a:rPr lang="en-US" sz="9000" dirty="0">
                <a:solidFill>
                  <a:srgbClr val="BF1313"/>
                </a:solidFill>
                <a:latin typeface="JetBrains Mono"/>
              </a:rPr>
              <a:t>PBL Progress IF-23-2-16</a:t>
            </a:r>
          </a:p>
        </p:txBody>
      </p:sp>
      <p:sp>
        <p:nvSpPr>
          <p:cNvPr id="21" name="Freeform 21"/>
          <p:cNvSpPr/>
          <p:nvPr/>
        </p:nvSpPr>
        <p:spPr>
          <a:xfrm>
            <a:off x="707808" y="126161"/>
            <a:ext cx="1005036" cy="1021659"/>
          </a:xfrm>
          <a:custGeom>
            <a:avLst/>
            <a:gdLst/>
            <a:ahLst/>
            <a:cxnLst/>
            <a:rect l="l" t="t" r="r" b="b"/>
            <a:pathLst>
              <a:path w="1005036" h="1021659">
                <a:moveTo>
                  <a:pt x="0" y="0"/>
                </a:moveTo>
                <a:lnTo>
                  <a:pt x="1005035" y="0"/>
                </a:lnTo>
                <a:lnTo>
                  <a:pt x="1005035" y="1021658"/>
                </a:lnTo>
                <a:lnTo>
                  <a:pt x="0" y="10216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-133342" y="1241341"/>
            <a:ext cx="2813635" cy="47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1"/>
              </a:lnSpc>
            </a:pPr>
            <a:r>
              <a:rPr lang="en-US" sz="2801" spc="-280">
                <a:solidFill>
                  <a:srgbClr val="97E4FF"/>
                </a:solidFill>
                <a:latin typeface="Mokoto"/>
              </a:rPr>
              <a:t>Artificial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9424" y="1678395"/>
            <a:ext cx="2008105" cy="2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2"/>
              </a:lnSpc>
            </a:pPr>
            <a:r>
              <a:rPr lang="en-US" sz="1551" spc="387">
                <a:solidFill>
                  <a:srgbClr val="1E5299"/>
                </a:solidFill>
                <a:latin typeface="Comfortaa Bold"/>
              </a:rPr>
              <a:t>Intelligence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43714" y="47625"/>
            <a:ext cx="1077611" cy="981075"/>
          </a:xfrm>
          <a:custGeom>
            <a:avLst/>
            <a:gdLst/>
            <a:ahLst/>
            <a:cxnLst/>
            <a:rect l="l" t="t" r="r" b="b"/>
            <a:pathLst>
              <a:path w="1077611" h="981075">
                <a:moveTo>
                  <a:pt x="0" y="0"/>
                </a:moveTo>
                <a:lnTo>
                  <a:pt x="1077611" y="0"/>
                </a:lnTo>
                <a:lnTo>
                  <a:pt x="107761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08159" y="72379"/>
            <a:ext cx="956321" cy="956321"/>
          </a:xfrm>
          <a:custGeom>
            <a:avLst/>
            <a:gdLst/>
            <a:ahLst/>
            <a:cxnLst/>
            <a:rect l="l" t="t" r="r" b="b"/>
            <a:pathLst>
              <a:path w="956321" h="956321">
                <a:moveTo>
                  <a:pt x="0" y="0"/>
                </a:moveTo>
                <a:lnTo>
                  <a:pt x="956321" y="0"/>
                </a:lnTo>
                <a:lnTo>
                  <a:pt x="956321" y="956321"/>
                </a:lnTo>
                <a:lnTo>
                  <a:pt x="0" y="956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54992" y="237172"/>
            <a:ext cx="1176968" cy="626735"/>
          </a:xfrm>
          <a:custGeom>
            <a:avLst/>
            <a:gdLst/>
            <a:ahLst/>
            <a:cxnLst/>
            <a:rect l="l" t="t" r="r" b="b"/>
            <a:pathLst>
              <a:path w="1176968" h="626735">
                <a:moveTo>
                  <a:pt x="0" y="0"/>
                </a:moveTo>
                <a:lnTo>
                  <a:pt x="1176967" y="0"/>
                </a:lnTo>
                <a:lnTo>
                  <a:pt x="1176967" y="626735"/>
                </a:lnTo>
                <a:lnTo>
                  <a:pt x="0" y="6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48700" y="8877547"/>
            <a:ext cx="4072625" cy="1546196"/>
          </a:xfrm>
          <a:custGeom>
            <a:avLst/>
            <a:gdLst/>
            <a:ahLst/>
            <a:cxnLst/>
            <a:rect l="l" t="t" r="r" b="b"/>
            <a:pathLst>
              <a:path w="4072625" h="1546196">
                <a:moveTo>
                  <a:pt x="0" y="0"/>
                </a:moveTo>
                <a:lnTo>
                  <a:pt x="4072625" y="0"/>
                </a:lnTo>
                <a:lnTo>
                  <a:pt x="4072625" y="1546197"/>
                </a:lnTo>
                <a:lnTo>
                  <a:pt x="0" y="1546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24" r="-8369" b="-1964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7808" y="126161"/>
            <a:ext cx="1005036" cy="1021659"/>
          </a:xfrm>
          <a:custGeom>
            <a:avLst/>
            <a:gdLst/>
            <a:ahLst/>
            <a:cxnLst/>
            <a:rect l="l" t="t" r="r" b="b"/>
            <a:pathLst>
              <a:path w="1005036" h="1021659">
                <a:moveTo>
                  <a:pt x="0" y="0"/>
                </a:moveTo>
                <a:lnTo>
                  <a:pt x="1005035" y="0"/>
                </a:lnTo>
                <a:lnTo>
                  <a:pt x="1005035" y="1021658"/>
                </a:lnTo>
                <a:lnTo>
                  <a:pt x="0" y="1021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133342" y="1241341"/>
            <a:ext cx="2813635" cy="47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1"/>
              </a:lnSpc>
            </a:pPr>
            <a:r>
              <a:rPr lang="en-US" sz="2801" spc="-280">
                <a:solidFill>
                  <a:srgbClr val="97E4FF"/>
                </a:solidFill>
                <a:latin typeface="Mokoto"/>
              </a:rPr>
              <a:t>Artificial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9424" y="1678395"/>
            <a:ext cx="2008105" cy="2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2"/>
              </a:lnSpc>
            </a:pPr>
            <a:r>
              <a:rPr lang="en-US" sz="1551" spc="387">
                <a:solidFill>
                  <a:srgbClr val="1E5299"/>
                </a:solidFill>
                <a:latin typeface="Comfortaa Bold"/>
              </a:rPr>
              <a:t>Intelligence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58587C-F8B8-B51B-DC18-E0B8BA8FE3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4736" y="2095500"/>
            <a:ext cx="15638528" cy="690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75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313267" y="9258300"/>
            <a:ext cx="5661466" cy="542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</a:pPr>
            <a:r>
              <a:rPr lang="en-US" sz="2999" dirty="0">
                <a:solidFill>
                  <a:srgbClr val="000000"/>
                </a:solidFill>
                <a:latin typeface="JetBrains Mono Bold"/>
              </a:rPr>
              <a:t>Desktop Application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DADCE-8450-D97D-C647-E7C835498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38259"/>
            <a:ext cx="8199019" cy="4352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07DC9-901B-6932-1062-23586AD54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951" y="640734"/>
            <a:ext cx="8199020" cy="4350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A16868-1BAF-BC99-CB0B-3BEF1AED2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3965559"/>
            <a:ext cx="9860280" cy="52298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43714" y="47625"/>
            <a:ext cx="1077611" cy="981075"/>
          </a:xfrm>
          <a:custGeom>
            <a:avLst/>
            <a:gdLst/>
            <a:ahLst/>
            <a:cxnLst/>
            <a:rect l="l" t="t" r="r" b="b"/>
            <a:pathLst>
              <a:path w="1077611" h="981075">
                <a:moveTo>
                  <a:pt x="0" y="0"/>
                </a:moveTo>
                <a:lnTo>
                  <a:pt x="1077611" y="0"/>
                </a:lnTo>
                <a:lnTo>
                  <a:pt x="107761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08159" y="72379"/>
            <a:ext cx="956321" cy="956321"/>
          </a:xfrm>
          <a:custGeom>
            <a:avLst/>
            <a:gdLst/>
            <a:ahLst/>
            <a:cxnLst/>
            <a:rect l="l" t="t" r="r" b="b"/>
            <a:pathLst>
              <a:path w="956321" h="956321">
                <a:moveTo>
                  <a:pt x="0" y="0"/>
                </a:moveTo>
                <a:lnTo>
                  <a:pt x="956321" y="0"/>
                </a:lnTo>
                <a:lnTo>
                  <a:pt x="956321" y="956321"/>
                </a:lnTo>
                <a:lnTo>
                  <a:pt x="0" y="956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54992" y="237172"/>
            <a:ext cx="1176968" cy="626735"/>
          </a:xfrm>
          <a:custGeom>
            <a:avLst/>
            <a:gdLst/>
            <a:ahLst/>
            <a:cxnLst/>
            <a:rect l="l" t="t" r="r" b="b"/>
            <a:pathLst>
              <a:path w="1176968" h="626735">
                <a:moveTo>
                  <a:pt x="0" y="0"/>
                </a:moveTo>
                <a:lnTo>
                  <a:pt x="1176967" y="0"/>
                </a:lnTo>
                <a:lnTo>
                  <a:pt x="1176967" y="626735"/>
                </a:lnTo>
                <a:lnTo>
                  <a:pt x="0" y="6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48700" y="8877547"/>
            <a:ext cx="4072625" cy="1546196"/>
          </a:xfrm>
          <a:custGeom>
            <a:avLst/>
            <a:gdLst/>
            <a:ahLst/>
            <a:cxnLst/>
            <a:rect l="l" t="t" r="r" b="b"/>
            <a:pathLst>
              <a:path w="4072625" h="1546196">
                <a:moveTo>
                  <a:pt x="0" y="0"/>
                </a:moveTo>
                <a:lnTo>
                  <a:pt x="4072625" y="0"/>
                </a:lnTo>
                <a:lnTo>
                  <a:pt x="4072625" y="1546197"/>
                </a:lnTo>
                <a:lnTo>
                  <a:pt x="0" y="1546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24" r="-8369" b="-1964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7808" y="126161"/>
            <a:ext cx="1005036" cy="1021659"/>
          </a:xfrm>
          <a:custGeom>
            <a:avLst/>
            <a:gdLst/>
            <a:ahLst/>
            <a:cxnLst/>
            <a:rect l="l" t="t" r="r" b="b"/>
            <a:pathLst>
              <a:path w="1005036" h="1021659">
                <a:moveTo>
                  <a:pt x="0" y="0"/>
                </a:moveTo>
                <a:lnTo>
                  <a:pt x="1005035" y="0"/>
                </a:lnTo>
                <a:lnTo>
                  <a:pt x="1005035" y="1021658"/>
                </a:lnTo>
                <a:lnTo>
                  <a:pt x="0" y="1021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133342" y="1241341"/>
            <a:ext cx="2813635" cy="47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1"/>
              </a:lnSpc>
            </a:pPr>
            <a:r>
              <a:rPr lang="en-US" sz="2801" spc="-280">
                <a:solidFill>
                  <a:srgbClr val="97E4FF"/>
                </a:solidFill>
                <a:latin typeface="Mokoto"/>
              </a:rPr>
              <a:t>Artificial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9424" y="1678395"/>
            <a:ext cx="2008105" cy="2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2"/>
              </a:lnSpc>
            </a:pPr>
            <a:r>
              <a:rPr lang="en-US" sz="1551" spc="387">
                <a:solidFill>
                  <a:srgbClr val="1E5299"/>
                </a:solidFill>
                <a:latin typeface="Comfortaa Bold"/>
              </a:rPr>
              <a:t>Intelligence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13382" y="1739770"/>
            <a:ext cx="7648041" cy="104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06"/>
              </a:lnSpc>
            </a:pPr>
            <a:r>
              <a:rPr lang="en-US" sz="5510">
                <a:solidFill>
                  <a:srgbClr val="2A5FA6"/>
                </a:solidFill>
                <a:latin typeface="JetBrains Mono Bold"/>
              </a:rPr>
              <a:t>Project </a:t>
            </a:r>
            <a:r>
              <a:rPr lang="en-US" sz="5510">
                <a:solidFill>
                  <a:srgbClr val="299B92"/>
                </a:solidFill>
                <a:latin typeface="JetBrains Mono Bold"/>
              </a:rPr>
              <a:t>Progress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148700" y="3647618"/>
            <a:ext cx="3140435" cy="3140435"/>
          </a:xfrm>
          <a:custGeom>
            <a:avLst/>
            <a:gdLst/>
            <a:ahLst/>
            <a:cxnLst/>
            <a:rect l="l" t="t" r="r" b="b"/>
            <a:pathLst>
              <a:path w="3140435" h="3140435">
                <a:moveTo>
                  <a:pt x="0" y="0"/>
                </a:moveTo>
                <a:lnTo>
                  <a:pt x="3140435" y="0"/>
                </a:lnTo>
                <a:lnTo>
                  <a:pt x="3140435" y="3140435"/>
                </a:lnTo>
                <a:lnTo>
                  <a:pt x="0" y="31404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>
            <a:off x="13960547" y="3459464"/>
            <a:ext cx="3516742" cy="3516742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15565603" y="4497969"/>
            <a:ext cx="306628" cy="280983"/>
          </a:xfrm>
          <a:custGeom>
            <a:avLst/>
            <a:gdLst/>
            <a:ahLst/>
            <a:cxnLst/>
            <a:rect l="l" t="t" r="r" b="b"/>
            <a:pathLst>
              <a:path w="306628" h="280983">
                <a:moveTo>
                  <a:pt x="0" y="0"/>
                </a:moveTo>
                <a:lnTo>
                  <a:pt x="306629" y="0"/>
                </a:lnTo>
                <a:lnTo>
                  <a:pt x="306629" y="280983"/>
                </a:lnTo>
                <a:lnTo>
                  <a:pt x="0" y="2809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874401" y="4947349"/>
            <a:ext cx="1689032" cy="448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  <a:spcBef>
                <a:spcPct val="0"/>
              </a:spcBef>
            </a:pPr>
            <a:r>
              <a:rPr lang="en-US" sz="2825" dirty="0">
                <a:solidFill>
                  <a:srgbClr val="942E4C"/>
                </a:solidFill>
                <a:latin typeface="Hatton Semi-Bold"/>
              </a:rPr>
              <a:t>95.0%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874401" y="5309870"/>
            <a:ext cx="1689032" cy="56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8"/>
              </a:lnSpc>
            </a:pPr>
            <a:r>
              <a:rPr lang="en-US" sz="1627" dirty="0">
                <a:solidFill>
                  <a:srgbClr val="5B3B41"/>
                </a:solidFill>
                <a:latin typeface="Poppins Light"/>
              </a:rPr>
              <a:t>completed percentage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032709" y="6531703"/>
            <a:ext cx="145316" cy="145316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BDB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5490216" y="7093222"/>
            <a:ext cx="145316" cy="145316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B59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5802303" y="7093222"/>
            <a:ext cx="145316" cy="145316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1BAC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6114389" y="7093222"/>
            <a:ext cx="145316" cy="145316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7C0B5"/>
            </a:solidFill>
          </p:spPr>
        </p:sp>
      </p:grpSp>
      <p:grpSp>
        <p:nvGrpSpPr>
          <p:cNvPr id="23" name="Group 23"/>
          <p:cNvGrpSpPr/>
          <p:nvPr/>
        </p:nvGrpSpPr>
        <p:grpSpPr>
          <a:xfrm rot="-10800000">
            <a:off x="954708" y="3551038"/>
            <a:ext cx="2833104" cy="1892040"/>
            <a:chOff x="0" y="0"/>
            <a:chExt cx="812800" cy="5428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542814"/>
            </a:xfrm>
            <a:custGeom>
              <a:avLst/>
              <a:gdLst/>
              <a:ahLst/>
              <a:cxnLst/>
              <a:rect l="l" t="t" r="r" b="b"/>
              <a:pathLst>
                <a:path w="812800" h="542814">
                  <a:moveTo>
                    <a:pt x="609600" y="0"/>
                  </a:moveTo>
                  <a:lnTo>
                    <a:pt x="0" y="0"/>
                  </a:lnTo>
                  <a:lnTo>
                    <a:pt x="0" y="542814"/>
                  </a:lnTo>
                  <a:lnTo>
                    <a:pt x="609600" y="542814"/>
                  </a:lnTo>
                  <a:lnTo>
                    <a:pt x="812800" y="271407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4AAD">
                <a:alpha val="5098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698500" cy="571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3037543" y="4539754"/>
            <a:ext cx="2105341" cy="900073"/>
          </a:xfrm>
          <a:custGeom>
            <a:avLst/>
            <a:gdLst/>
            <a:ahLst/>
            <a:cxnLst/>
            <a:rect l="l" t="t" r="r" b="b"/>
            <a:pathLst>
              <a:path w="2105341" h="900073">
                <a:moveTo>
                  <a:pt x="0" y="0"/>
                </a:moveTo>
                <a:lnTo>
                  <a:pt x="2105341" y="0"/>
                </a:lnTo>
                <a:lnTo>
                  <a:pt x="2105341" y="900073"/>
                </a:lnTo>
                <a:lnTo>
                  <a:pt x="0" y="9000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102436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3037543" y="3547787"/>
            <a:ext cx="2105341" cy="903346"/>
          </a:xfrm>
          <a:custGeom>
            <a:avLst/>
            <a:gdLst/>
            <a:ahLst/>
            <a:cxnLst/>
            <a:rect l="l" t="t" r="r" b="b"/>
            <a:pathLst>
              <a:path w="2105341" h="903346">
                <a:moveTo>
                  <a:pt x="0" y="0"/>
                </a:moveTo>
                <a:lnTo>
                  <a:pt x="2105341" y="0"/>
                </a:lnTo>
                <a:lnTo>
                  <a:pt x="2105341" y="903346"/>
                </a:lnTo>
                <a:lnTo>
                  <a:pt x="0" y="9033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b="-101703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3412484" y="3864589"/>
            <a:ext cx="1355459" cy="1173088"/>
          </a:xfrm>
          <a:custGeom>
            <a:avLst/>
            <a:gdLst/>
            <a:ahLst/>
            <a:cxnLst/>
            <a:rect l="l" t="t" r="r" b="b"/>
            <a:pathLst>
              <a:path w="1355459" h="1173088">
                <a:moveTo>
                  <a:pt x="0" y="0"/>
                </a:moveTo>
                <a:lnTo>
                  <a:pt x="1355459" y="0"/>
                </a:lnTo>
                <a:lnTo>
                  <a:pt x="1355459" y="1173088"/>
                </a:lnTo>
                <a:lnTo>
                  <a:pt x="0" y="11730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3519018" y="3956789"/>
            <a:ext cx="1142390" cy="988687"/>
          </a:xfrm>
          <a:custGeom>
            <a:avLst/>
            <a:gdLst/>
            <a:ahLst/>
            <a:cxnLst/>
            <a:rect l="l" t="t" r="r" b="b"/>
            <a:pathLst>
              <a:path w="1142390" h="988687">
                <a:moveTo>
                  <a:pt x="0" y="0"/>
                </a:moveTo>
                <a:lnTo>
                  <a:pt x="1142391" y="0"/>
                </a:lnTo>
                <a:lnTo>
                  <a:pt x="1142391" y="988687"/>
                </a:lnTo>
                <a:lnTo>
                  <a:pt x="0" y="98868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4392615" y="5443078"/>
            <a:ext cx="3354122" cy="1892040"/>
            <a:chOff x="0" y="0"/>
            <a:chExt cx="962277" cy="54281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62277" cy="542814"/>
            </a:xfrm>
            <a:custGeom>
              <a:avLst/>
              <a:gdLst/>
              <a:ahLst/>
              <a:cxnLst/>
              <a:rect l="l" t="t" r="r" b="b"/>
              <a:pathLst>
                <a:path w="962277" h="542814">
                  <a:moveTo>
                    <a:pt x="721708" y="0"/>
                  </a:moveTo>
                  <a:lnTo>
                    <a:pt x="0" y="0"/>
                  </a:lnTo>
                  <a:lnTo>
                    <a:pt x="0" y="542814"/>
                  </a:lnTo>
                  <a:lnTo>
                    <a:pt x="721708" y="542814"/>
                  </a:lnTo>
                  <a:lnTo>
                    <a:pt x="962277" y="271407"/>
                  </a:lnTo>
                  <a:lnTo>
                    <a:pt x="721708" y="0"/>
                  </a:lnTo>
                  <a:close/>
                </a:path>
              </a:pathLst>
            </a:custGeom>
            <a:solidFill>
              <a:srgbClr val="5271FF">
                <a:alpha val="61961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826957" cy="571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3037543" y="6431793"/>
            <a:ext cx="2105341" cy="900073"/>
          </a:xfrm>
          <a:custGeom>
            <a:avLst/>
            <a:gdLst/>
            <a:ahLst/>
            <a:cxnLst/>
            <a:rect l="l" t="t" r="r" b="b"/>
            <a:pathLst>
              <a:path w="2105341" h="900073">
                <a:moveTo>
                  <a:pt x="0" y="0"/>
                </a:moveTo>
                <a:lnTo>
                  <a:pt x="2105341" y="0"/>
                </a:lnTo>
                <a:lnTo>
                  <a:pt x="2105341" y="900073"/>
                </a:lnTo>
                <a:lnTo>
                  <a:pt x="0" y="90007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t="-102436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3037543" y="5439827"/>
            <a:ext cx="2105341" cy="903346"/>
          </a:xfrm>
          <a:custGeom>
            <a:avLst/>
            <a:gdLst/>
            <a:ahLst/>
            <a:cxnLst/>
            <a:rect l="l" t="t" r="r" b="b"/>
            <a:pathLst>
              <a:path w="2105341" h="903346">
                <a:moveTo>
                  <a:pt x="0" y="0"/>
                </a:moveTo>
                <a:lnTo>
                  <a:pt x="2105341" y="0"/>
                </a:lnTo>
                <a:lnTo>
                  <a:pt x="2105341" y="903346"/>
                </a:lnTo>
                <a:lnTo>
                  <a:pt x="0" y="90334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b="-101703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3412484" y="5756628"/>
            <a:ext cx="1355459" cy="1173088"/>
          </a:xfrm>
          <a:custGeom>
            <a:avLst/>
            <a:gdLst/>
            <a:ahLst/>
            <a:cxnLst/>
            <a:rect l="l" t="t" r="r" b="b"/>
            <a:pathLst>
              <a:path w="1355459" h="1173088">
                <a:moveTo>
                  <a:pt x="0" y="0"/>
                </a:moveTo>
                <a:lnTo>
                  <a:pt x="1355459" y="0"/>
                </a:lnTo>
                <a:lnTo>
                  <a:pt x="1355459" y="1173089"/>
                </a:lnTo>
                <a:lnTo>
                  <a:pt x="0" y="117308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3519018" y="5848829"/>
            <a:ext cx="1142390" cy="988687"/>
          </a:xfrm>
          <a:custGeom>
            <a:avLst/>
            <a:gdLst/>
            <a:ahLst/>
            <a:cxnLst/>
            <a:rect l="l" t="t" r="r" b="b"/>
            <a:pathLst>
              <a:path w="1142390" h="988687">
                <a:moveTo>
                  <a:pt x="0" y="0"/>
                </a:moveTo>
                <a:lnTo>
                  <a:pt x="1142391" y="0"/>
                </a:lnTo>
                <a:lnTo>
                  <a:pt x="1142391" y="988687"/>
                </a:lnTo>
                <a:lnTo>
                  <a:pt x="0" y="98868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1316522" y="3737313"/>
            <a:ext cx="1868826" cy="1589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1807" b="1" dirty="0">
                <a:solidFill>
                  <a:srgbClr val="011734"/>
                </a:solidFill>
                <a:latin typeface="DM Sans"/>
              </a:rPr>
              <a:t>Functional requirements</a:t>
            </a:r>
          </a:p>
          <a:p>
            <a:pPr algn="ctr">
              <a:lnSpc>
                <a:spcPts val="2530"/>
              </a:lnSpc>
            </a:pPr>
            <a:r>
              <a:rPr lang="en-US" sz="1807" b="1" dirty="0">
                <a:solidFill>
                  <a:srgbClr val="011734"/>
                </a:solidFill>
                <a:latin typeface="DM Sans"/>
              </a:rPr>
              <a:t>&amp;</a:t>
            </a:r>
          </a:p>
          <a:p>
            <a:pPr algn="ctr">
              <a:lnSpc>
                <a:spcPts val="2530"/>
              </a:lnSpc>
            </a:pPr>
            <a:r>
              <a:rPr lang="en-US" sz="1807" b="1" dirty="0">
                <a:solidFill>
                  <a:srgbClr val="011734"/>
                </a:solidFill>
                <a:latin typeface="DM Sans"/>
              </a:rPr>
              <a:t>Non- functional requirements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702057" y="6234193"/>
            <a:ext cx="724655" cy="194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1"/>
              </a:lnSpc>
            </a:pPr>
            <a:r>
              <a:rPr lang="en-US" sz="1108" b="1" dirty="0">
                <a:solidFill>
                  <a:srgbClr val="000000"/>
                </a:solidFill>
                <a:latin typeface="DM Sans Bold"/>
              </a:rPr>
              <a:t>Complete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061970" y="5730065"/>
            <a:ext cx="2131502" cy="12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1807" b="1" dirty="0">
                <a:solidFill>
                  <a:srgbClr val="011734"/>
                </a:solidFill>
                <a:latin typeface="DM Sans"/>
              </a:rPr>
              <a:t>Use Case Diagram</a:t>
            </a:r>
          </a:p>
          <a:p>
            <a:pPr algn="ctr">
              <a:lnSpc>
                <a:spcPts val="2530"/>
              </a:lnSpc>
            </a:pPr>
            <a:r>
              <a:rPr lang="en-US" sz="1807" b="1" dirty="0">
                <a:solidFill>
                  <a:srgbClr val="011734"/>
                </a:solidFill>
                <a:latin typeface="DM Sans"/>
              </a:rPr>
              <a:t>Use Case Scenario</a:t>
            </a:r>
          </a:p>
          <a:p>
            <a:pPr algn="ctr">
              <a:lnSpc>
                <a:spcPts val="2530"/>
              </a:lnSpc>
            </a:pPr>
            <a:r>
              <a:rPr lang="en-US" sz="1807" b="1" dirty="0">
                <a:solidFill>
                  <a:srgbClr val="011734"/>
                </a:solidFill>
                <a:latin typeface="DM Sans"/>
              </a:rPr>
              <a:t>Activity Diagram</a:t>
            </a:r>
          </a:p>
          <a:p>
            <a:pPr algn="ctr">
              <a:lnSpc>
                <a:spcPts val="2530"/>
              </a:lnSpc>
            </a:pPr>
            <a:r>
              <a:rPr lang="en-US" sz="1807" b="1" dirty="0">
                <a:solidFill>
                  <a:srgbClr val="011734"/>
                </a:solidFill>
                <a:latin typeface="DM Sans"/>
              </a:rPr>
              <a:t>Class diagram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733513" y="4339873"/>
            <a:ext cx="724655" cy="19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51"/>
              </a:lnSpc>
            </a:pPr>
            <a:r>
              <a:rPr lang="en-US" sz="1050" b="1" dirty="0">
                <a:solidFill>
                  <a:srgbClr val="000000"/>
                </a:solidFill>
                <a:latin typeface="DM Sans Bold"/>
              </a:rPr>
              <a:t>COMPLETE</a:t>
            </a:r>
          </a:p>
        </p:txBody>
      </p:sp>
      <p:grpSp>
        <p:nvGrpSpPr>
          <p:cNvPr id="41" name="Group 41"/>
          <p:cNvGrpSpPr/>
          <p:nvPr/>
        </p:nvGrpSpPr>
        <p:grpSpPr>
          <a:xfrm rot="-10800000">
            <a:off x="7193472" y="3575502"/>
            <a:ext cx="2812354" cy="1878182"/>
            <a:chOff x="0" y="0"/>
            <a:chExt cx="812800" cy="54281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542814"/>
            </a:xfrm>
            <a:custGeom>
              <a:avLst/>
              <a:gdLst/>
              <a:ahLst/>
              <a:cxnLst/>
              <a:rect l="l" t="t" r="r" b="b"/>
              <a:pathLst>
                <a:path w="812800" h="542814">
                  <a:moveTo>
                    <a:pt x="609600" y="0"/>
                  </a:moveTo>
                  <a:lnTo>
                    <a:pt x="0" y="0"/>
                  </a:lnTo>
                  <a:lnTo>
                    <a:pt x="0" y="542814"/>
                  </a:lnTo>
                  <a:lnTo>
                    <a:pt x="609600" y="542814"/>
                  </a:lnTo>
                  <a:lnTo>
                    <a:pt x="812800" y="271407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38B6FF">
                <a:alpha val="61961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698500" cy="571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9261052" y="4538506"/>
            <a:ext cx="2140673" cy="915178"/>
          </a:xfrm>
          <a:custGeom>
            <a:avLst/>
            <a:gdLst/>
            <a:ahLst/>
            <a:cxnLst/>
            <a:rect l="l" t="t" r="r" b="b"/>
            <a:pathLst>
              <a:path w="2140673" h="915178">
                <a:moveTo>
                  <a:pt x="0" y="0"/>
                </a:moveTo>
                <a:lnTo>
                  <a:pt x="2140673" y="0"/>
                </a:lnTo>
                <a:lnTo>
                  <a:pt x="2140673" y="915178"/>
                </a:lnTo>
                <a:lnTo>
                  <a:pt x="0" y="91517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t="-102436"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9261052" y="3529892"/>
            <a:ext cx="2140673" cy="918506"/>
          </a:xfrm>
          <a:custGeom>
            <a:avLst/>
            <a:gdLst/>
            <a:ahLst/>
            <a:cxnLst/>
            <a:rect l="l" t="t" r="r" b="b"/>
            <a:pathLst>
              <a:path w="2140673" h="918506">
                <a:moveTo>
                  <a:pt x="0" y="0"/>
                </a:moveTo>
                <a:lnTo>
                  <a:pt x="2140673" y="0"/>
                </a:lnTo>
                <a:lnTo>
                  <a:pt x="2140673" y="918506"/>
                </a:lnTo>
                <a:lnTo>
                  <a:pt x="0" y="91850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b="-101703"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9642285" y="3852010"/>
            <a:ext cx="1378207" cy="1192776"/>
          </a:xfrm>
          <a:custGeom>
            <a:avLst/>
            <a:gdLst/>
            <a:ahLst/>
            <a:cxnLst/>
            <a:rect l="l" t="t" r="r" b="b"/>
            <a:pathLst>
              <a:path w="1378207" h="1192776">
                <a:moveTo>
                  <a:pt x="0" y="0"/>
                </a:moveTo>
                <a:lnTo>
                  <a:pt x="1378207" y="0"/>
                </a:lnTo>
                <a:lnTo>
                  <a:pt x="1378207" y="1192775"/>
                </a:lnTo>
                <a:lnTo>
                  <a:pt x="0" y="11927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9750608" y="3945758"/>
            <a:ext cx="1161562" cy="1005279"/>
          </a:xfrm>
          <a:custGeom>
            <a:avLst/>
            <a:gdLst/>
            <a:ahLst/>
            <a:cxnLst/>
            <a:rect l="l" t="t" r="r" b="b"/>
            <a:pathLst>
              <a:path w="1161562" h="1005279">
                <a:moveTo>
                  <a:pt x="0" y="0"/>
                </a:moveTo>
                <a:lnTo>
                  <a:pt x="1161562" y="0"/>
                </a:lnTo>
                <a:lnTo>
                  <a:pt x="1161562" y="1005279"/>
                </a:lnTo>
                <a:lnTo>
                  <a:pt x="0" y="100527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7448609" y="3942391"/>
            <a:ext cx="1855139" cy="1267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1794" b="1" dirty="0">
                <a:solidFill>
                  <a:srgbClr val="011734"/>
                </a:solidFill>
                <a:latin typeface="DM Sans"/>
              </a:rPr>
              <a:t>ER Diagram</a:t>
            </a:r>
          </a:p>
          <a:p>
            <a:pPr algn="ctr">
              <a:lnSpc>
                <a:spcPts val="2512"/>
              </a:lnSpc>
            </a:pPr>
            <a:r>
              <a:rPr lang="en-US" sz="1794" b="1" dirty="0">
                <a:solidFill>
                  <a:srgbClr val="011734"/>
                </a:solidFill>
                <a:latin typeface="DM Sans"/>
              </a:rPr>
              <a:t>&amp;</a:t>
            </a:r>
          </a:p>
          <a:p>
            <a:pPr algn="ctr">
              <a:lnSpc>
                <a:spcPts val="2512"/>
              </a:lnSpc>
            </a:pPr>
            <a:r>
              <a:rPr lang="en-US" sz="1794" b="1" dirty="0">
                <a:solidFill>
                  <a:srgbClr val="011734"/>
                </a:solidFill>
                <a:latin typeface="DM Sans"/>
              </a:rPr>
              <a:t> Relational Model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962039" y="4341781"/>
            <a:ext cx="736816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7"/>
              </a:lnSpc>
            </a:pPr>
            <a:r>
              <a:rPr lang="en-US" sz="1050" b="1" dirty="0">
                <a:solidFill>
                  <a:srgbClr val="000000"/>
                </a:solidFill>
                <a:latin typeface="DM Sans Bold"/>
              </a:rPr>
              <a:t>COMPLETE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10648895" y="5453684"/>
            <a:ext cx="2812354" cy="1878182"/>
            <a:chOff x="0" y="0"/>
            <a:chExt cx="812800" cy="54281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542814"/>
            </a:xfrm>
            <a:custGeom>
              <a:avLst/>
              <a:gdLst/>
              <a:ahLst/>
              <a:cxnLst/>
              <a:rect l="l" t="t" r="r" b="b"/>
              <a:pathLst>
                <a:path w="812800" h="542814">
                  <a:moveTo>
                    <a:pt x="609600" y="0"/>
                  </a:moveTo>
                  <a:lnTo>
                    <a:pt x="0" y="0"/>
                  </a:lnTo>
                  <a:lnTo>
                    <a:pt x="0" y="542814"/>
                  </a:lnTo>
                  <a:lnTo>
                    <a:pt x="609600" y="542814"/>
                  </a:lnTo>
                  <a:lnTo>
                    <a:pt x="812800" y="271407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5CE1E6">
                <a:alpha val="61961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28575"/>
              <a:ext cx="698500" cy="571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3" name="Freeform 53"/>
          <p:cNvSpPr/>
          <p:nvPr/>
        </p:nvSpPr>
        <p:spPr>
          <a:xfrm>
            <a:off x="9303748" y="6438385"/>
            <a:ext cx="2089921" cy="893481"/>
          </a:xfrm>
          <a:custGeom>
            <a:avLst/>
            <a:gdLst/>
            <a:ahLst/>
            <a:cxnLst/>
            <a:rect l="l" t="t" r="r" b="b"/>
            <a:pathLst>
              <a:path w="2089921" h="893481">
                <a:moveTo>
                  <a:pt x="0" y="0"/>
                </a:moveTo>
                <a:lnTo>
                  <a:pt x="2089921" y="0"/>
                </a:lnTo>
                <a:lnTo>
                  <a:pt x="2089921" y="893481"/>
                </a:lnTo>
                <a:lnTo>
                  <a:pt x="0" y="89348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t="-102436"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9303748" y="5453684"/>
            <a:ext cx="2089921" cy="896730"/>
          </a:xfrm>
          <a:custGeom>
            <a:avLst/>
            <a:gdLst/>
            <a:ahLst/>
            <a:cxnLst/>
            <a:rect l="l" t="t" r="r" b="b"/>
            <a:pathLst>
              <a:path w="2089921" h="896730">
                <a:moveTo>
                  <a:pt x="0" y="0"/>
                </a:moveTo>
                <a:lnTo>
                  <a:pt x="2089921" y="0"/>
                </a:lnTo>
                <a:lnTo>
                  <a:pt x="2089921" y="896730"/>
                </a:lnTo>
                <a:lnTo>
                  <a:pt x="0" y="89673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b="-101703"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9675943" y="5768165"/>
            <a:ext cx="1345532" cy="1164497"/>
          </a:xfrm>
          <a:custGeom>
            <a:avLst/>
            <a:gdLst/>
            <a:ahLst/>
            <a:cxnLst/>
            <a:rect l="l" t="t" r="r" b="b"/>
            <a:pathLst>
              <a:path w="1345532" h="1164497">
                <a:moveTo>
                  <a:pt x="0" y="0"/>
                </a:moveTo>
                <a:lnTo>
                  <a:pt x="1345532" y="0"/>
                </a:lnTo>
                <a:lnTo>
                  <a:pt x="1345532" y="1164497"/>
                </a:lnTo>
                <a:lnTo>
                  <a:pt x="0" y="1164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9781697" y="5859691"/>
            <a:ext cx="1134024" cy="981446"/>
          </a:xfrm>
          <a:custGeom>
            <a:avLst/>
            <a:gdLst/>
            <a:ahLst/>
            <a:cxnLst/>
            <a:rect l="l" t="t" r="r" b="b"/>
            <a:pathLst>
              <a:path w="1134024" h="981446">
                <a:moveTo>
                  <a:pt x="0" y="0"/>
                </a:moveTo>
                <a:lnTo>
                  <a:pt x="1134024" y="0"/>
                </a:lnTo>
                <a:lnTo>
                  <a:pt x="1134024" y="981446"/>
                </a:lnTo>
                <a:lnTo>
                  <a:pt x="0" y="98144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57" name="TextBox 57"/>
          <p:cNvSpPr txBox="1"/>
          <p:nvPr/>
        </p:nvSpPr>
        <p:spPr>
          <a:xfrm>
            <a:off x="11393669" y="5954155"/>
            <a:ext cx="1747523" cy="94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1794" b="1" dirty="0">
                <a:solidFill>
                  <a:srgbClr val="011734"/>
                </a:solidFill>
                <a:latin typeface="DM Sans"/>
              </a:rPr>
              <a:t>Wireframe</a:t>
            </a:r>
          </a:p>
          <a:p>
            <a:pPr algn="ctr">
              <a:lnSpc>
                <a:spcPts val="2512"/>
              </a:lnSpc>
            </a:pPr>
            <a:r>
              <a:rPr lang="en-US" sz="1794" b="1" dirty="0">
                <a:solidFill>
                  <a:srgbClr val="011734"/>
                </a:solidFill>
                <a:latin typeface="DM Sans"/>
              </a:rPr>
              <a:t>&amp;</a:t>
            </a:r>
          </a:p>
          <a:p>
            <a:pPr algn="ctr">
              <a:lnSpc>
                <a:spcPts val="2512"/>
              </a:lnSpc>
            </a:pPr>
            <a:r>
              <a:rPr lang="en-US" sz="1794" b="1" dirty="0">
                <a:solidFill>
                  <a:srgbClr val="011734"/>
                </a:solidFill>
                <a:latin typeface="DM Sans"/>
              </a:rPr>
              <a:t>Mock up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970708" y="6250180"/>
            <a:ext cx="719347" cy="180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"/>
              </a:lnSpc>
            </a:pPr>
            <a:r>
              <a:rPr lang="en-US" sz="1000" b="1" dirty="0">
                <a:solidFill>
                  <a:srgbClr val="000000"/>
                </a:solidFill>
                <a:latin typeface="DM Sans Bold"/>
              </a:rPr>
              <a:t>COMPLETE</a:t>
            </a:r>
          </a:p>
        </p:txBody>
      </p:sp>
      <p:grpSp>
        <p:nvGrpSpPr>
          <p:cNvPr id="59" name="Group 23"/>
          <p:cNvGrpSpPr/>
          <p:nvPr/>
        </p:nvGrpSpPr>
        <p:grpSpPr>
          <a:xfrm rot="-10800000">
            <a:off x="5142884" y="7442460"/>
            <a:ext cx="3786220" cy="1892040"/>
            <a:chOff x="0" y="0"/>
            <a:chExt cx="812800" cy="542814"/>
          </a:xfrm>
        </p:grpSpPr>
        <p:sp>
          <p:nvSpPr>
            <p:cNvPr id="60" name="Freeform 24"/>
            <p:cNvSpPr/>
            <p:nvPr/>
          </p:nvSpPr>
          <p:spPr>
            <a:xfrm>
              <a:off x="0" y="0"/>
              <a:ext cx="812800" cy="542814"/>
            </a:xfrm>
            <a:custGeom>
              <a:avLst/>
              <a:gdLst/>
              <a:ahLst/>
              <a:cxnLst/>
              <a:rect l="l" t="t" r="r" b="b"/>
              <a:pathLst>
                <a:path w="812800" h="542814">
                  <a:moveTo>
                    <a:pt x="609600" y="0"/>
                  </a:moveTo>
                  <a:lnTo>
                    <a:pt x="0" y="0"/>
                  </a:lnTo>
                  <a:lnTo>
                    <a:pt x="0" y="542814"/>
                  </a:lnTo>
                  <a:lnTo>
                    <a:pt x="609600" y="542814"/>
                  </a:lnTo>
                  <a:lnTo>
                    <a:pt x="812800" y="271407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4AAD">
                <a:alpha val="50980"/>
              </a:srgbClr>
            </a:solidFill>
          </p:spPr>
        </p:sp>
        <p:sp>
          <p:nvSpPr>
            <p:cNvPr id="61" name="TextBox 25"/>
            <p:cNvSpPr txBox="1"/>
            <p:nvPr/>
          </p:nvSpPr>
          <p:spPr>
            <a:xfrm>
              <a:off x="0" y="-28575"/>
              <a:ext cx="698500" cy="571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2" name="Freeform 26"/>
          <p:cNvSpPr/>
          <p:nvPr/>
        </p:nvSpPr>
        <p:spPr>
          <a:xfrm>
            <a:off x="8178835" y="8431176"/>
            <a:ext cx="2105341" cy="900073"/>
          </a:xfrm>
          <a:custGeom>
            <a:avLst/>
            <a:gdLst/>
            <a:ahLst/>
            <a:cxnLst/>
            <a:rect l="l" t="t" r="r" b="b"/>
            <a:pathLst>
              <a:path w="2105341" h="900073">
                <a:moveTo>
                  <a:pt x="0" y="0"/>
                </a:moveTo>
                <a:lnTo>
                  <a:pt x="2105341" y="0"/>
                </a:lnTo>
                <a:lnTo>
                  <a:pt x="2105341" y="900073"/>
                </a:lnTo>
                <a:lnTo>
                  <a:pt x="0" y="9000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102436"/>
            </a:stretch>
          </a:blipFill>
        </p:spPr>
      </p:sp>
      <p:sp>
        <p:nvSpPr>
          <p:cNvPr id="63" name="Freeform 27"/>
          <p:cNvSpPr/>
          <p:nvPr/>
        </p:nvSpPr>
        <p:spPr>
          <a:xfrm>
            <a:off x="8178835" y="7439209"/>
            <a:ext cx="2105341" cy="903346"/>
          </a:xfrm>
          <a:custGeom>
            <a:avLst/>
            <a:gdLst/>
            <a:ahLst/>
            <a:cxnLst/>
            <a:rect l="l" t="t" r="r" b="b"/>
            <a:pathLst>
              <a:path w="2105341" h="903346">
                <a:moveTo>
                  <a:pt x="0" y="0"/>
                </a:moveTo>
                <a:lnTo>
                  <a:pt x="2105341" y="0"/>
                </a:lnTo>
                <a:lnTo>
                  <a:pt x="2105341" y="903346"/>
                </a:lnTo>
                <a:lnTo>
                  <a:pt x="0" y="9033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b="-101703"/>
            </a:stretch>
          </a:blipFill>
        </p:spPr>
      </p:sp>
      <p:sp>
        <p:nvSpPr>
          <p:cNvPr id="64" name="Freeform 28"/>
          <p:cNvSpPr/>
          <p:nvPr/>
        </p:nvSpPr>
        <p:spPr>
          <a:xfrm>
            <a:off x="8553776" y="7756011"/>
            <a:ext cx="1355459" cy="1173088"/>
          </a:xfrm>
          <a:custGeom>
            <a:avLst/>
            <a:gdLst/>
            <a:ahLst/>
            <a:cxnLst/>
            <a:rect l="l" t="t" r="r" b="b"/>
            <a:pathLst>
              <a:path w="1355459" h="1173088">
                <a:moveTo>
                  <a:pt x="0" y="0"/>
                </a:moveTo>
                <a:lnTo>
                  <a:pt x="1355459" y="0"/>
                </a:lnTo>
                <a:lnTo>
                  <a:pt x="1355459" y="1173088"/>
                </a:lnTo>
                <a:lnTo>
                  <a:pt x="0" y="11730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65" name="Freeform 29"/>
          <p:cNvSpPr/>
          <p:nvPr/>
        </p:nvSpPr>
        <p:spPr>
          <a:xfrm>
            <a:off x="8660310" y="7848211"/>
            <a:ext cx="1142390" cy="988687"/>
          </a:xfrm>
          <a:custGeom>
            <a:avLst/>
            <a:gdLst/>
            <a:ahLst/>
            <a:cxnLst/>
            <a:rect l="l" t="t" r="r" b="b"/>
            <a:pathLst>
              <a:path w="1142390" h="988687">
                <a:moveTo>
                  <a:pt x="0" y="0"/>
                </a:moveTo>
                <a:lnTo>
                  <a:pt x="1142391" y="0"/>
                </a:lnTo>
                <a:lnTo>
                  <a:pt x="1142391" y="988687"/>
                </a:lnTo>
                <a:lnTo>
                  <a:pt x="0" y="98868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67" name="TextBox 40"/>
          <p:cNvSpPr txBox="1"/>
          <p:nvPr/>
        </p:nvSpPr>
        <p:spPr>
          <a:xfrm>
            <a:off x="8874805" y="8231295"/>
            <a:ext cx="724655" cy="1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1"/>
              </a:lnSpc>
            </a:pPr>
            <a:r>
              <a:rPr lang="en-US" sz="1000" b="1" dirty="0">
                <a:solidFill>
                  <a:srgbClr val="000000"/>
                </a:solidFill>
                <a:latin typeface="DM Sans Bold"/>
              </a:rPr>
              <a:t>COMPLETE</a:t>
            </a:r>
          </a:p>
        </p:txBody>
      </p:sp>
      <p:sp>
        <p:nvSpPr>
          <p:cNvPr id="68" name="TextBox 57">
            <a:extLst>
              <a:ext uri="{FF2B5EF4-FFF2-40B4-BE49-F238E27FC236}">
                <a16:creationId xmlns:a16="http://schemas.microsoft.com/office/drawing/2014/main" id="{5D1B27D9-A80C-55BE-F91E-254EC4E3BFC3}"/>
              </a:ext>
            </a:extLst>
          </p:cNvPr>
          <p:cNvSpPr txBox="1"/>
          <p:nvPr/>
        </p:nvSpPr>
        <p:spPr>
          <a:xfrm>
            <a:off x="5313382" y="7615261"/>
            <a:ext cx="3354121" cy="1566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ID" sz="1400" b="1" dirty="0">
                <a:latin typeface="DM Sans" pitchFamily="2" charset="0"/>
              </a:rPr>
              <a:t>PREPROCESSING DATA</a:t>
            </a:r>
          </a:p>
          <a:p>
            <a:pPr algn="ctr">
              <a:lnSpc>
                <a:spcPts val="2512"/>
              </a:lnSpc>
            </a:pPr>
            <a:r>
              <a:rPr lang="en-US" sz="1400" b="1" dirty="0">
                <a:solidFill>
                  <a:srgbClr val="011734"/>
                </a:solidFill>
                <a:latin typeface="DM Sans"/>
              </a:rPr>
              <a:t>DATA PREPROCESSING</a:t>
            </a:r>
          </a:p>
          <a:p>
            <a:pPr algn="ctr">
              <a:lnSpc>
                <a:spcPts val="2512"/>
              </a:lnSpc>
            </a:pPr>
            <a:r>
              <a:rPr lang="en-US" sz="1400" b="1" dirty="0">
                <a:solidFill>
                  <a:srgbClr val="011734"/>
                </a:solidFill>
                <a:latin typeface="DM Sans"/>
              </a:rPr>
              <a:t>PATTERN RECOGNITION</a:t>
            </a:r>
          </a:p>
          <a:p>
            <a:pPr algn="ctr">
              <a:lnSpc>
                <a:spcPts val="2512"/>
              </a:lnSpc>
            </a:pPr>
            <a:r>
              <a:rPr lang="en-US" sz="1400" b="1" dirty="0">
                <a:solidFill>
                  <a:srgbClr val="011734"/>
                </a:solidFill>
                <a:latin typeface="DM Sans"/>
              </a:rPr>
              <a:t>MODEL EVALUATION</a:t>
            </a:r>
          </a:p>
          <a:p>
            <a:pPr algn="ctr">
              <a:lnSpc>
                <a:spcPts val="2512"/>
              </a:lnSpc>
            </a:pPr>
            <a:r>
              <a:rPr lang="en-US" sz="1400" b="1" dirty="0">
                <a:solidFill>
                  <a:srgbClr val="011734"/>
                </a:solidFill>
                <a:latin typeface="DM Sans"/>
              </a:rPr>
              <a:t>IMPLEMENTATION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43714" y="47625"/>
            <a:ext cx="1077611" cy="981075"/>
          </a:xfrm>
          <a:custGeom>
            <a:avLst/>
            <a:gdLst/>
            <a:ahLst/>
            <a:cxnLst/>
            <a:rect l="l" t="t" r="r" b="b"/>
            <a:pathLst>
              <a:path w="1077611" h="981075">
                <a:moveTo>
                  <a:pt x="0" y="0"/>
                </a:moveTo>
                <a:lnTo>
                  <a:pt x="1077611" y="0"/>
                </a:lnTo>
                <a:lnTo>
                  <a:pt x="107761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08159" y="72379"/>
            <a:ext cx="956321" cy="956321"/>
          </a:xfrm>
          <a:custGeom>
            <a:avLst/>
            <a:gdLst/>
            <a:ahLst/>
            <a:cxnLst/>
            <a:rect l="l" t="t" r="r" b="b"/>
            <a:pathLst>
              <a:path w="956321" h="956321">
                <a:moveTo>
                  <a:pt x="0" y="0"/>
                </a:moveTo>
                <a:lnTo>
                  <a:pt x="956321" y="0"/>
                </a:lnTo>
                <a:lnTo>
                  <a:pt x="956321" y="956321"/>
                </a:lnTo>
                <a:lnTo>
                  <a:pt x="0" y="956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54992" y="237172"/>
            <a:ext cx="1176968" cy="626735"/>
          </a:xfrm>
          <a:custGeom>
            <a:avLst/>
            <a:gdLst/>
            <a:ahLst/>
            <a:cxnLst/>
            <a:rect l="l" t="t" r="r" b="b"/>
            <a:pathLst>
              <a:path w="1176968" h="626735">
                <a:moveTo>
                  <a:pt x="0" y="0"/>
                </a:moveTo>
                <a:lnTo>
                  <a:pt x="1176967" y="0"/>
                </a:lnTo>
                <a:lnTo>
                  <a:pt x="1176967" y="626735"/>
                </a:lnTo>
                <a:lnTo>
                  <a:pt x="0" y="6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48700" y="8877547"/>
            <a:ext cx="4072625" cy="1546196"/>
          </a:xfrm>
          <a:custGeom>
            <a:avLst/>
            <a:gdLst/>
            <a:ahLst/>
            <a:cxnLst/>
            <a:rect l="l" t="t" r="r" b="b"/>
            <a:pathLst>
              <a:path w="4072625" h="1546196">
                <a:moveTo>
                  <a:pt x="0" y="0"/>
                </a:moveTo>
                <a:lnTo>
                  <a:pt x="4072625" y="0"/>
                </a:lnTo>
                <a:lnTo>
                  <a:pt x="4072625" y="1546197"/>
                </a:lnTo>
                <a:lnTo>
                  <a:pt x="0" y="1546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24" r="-8369" b="-1964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7808" y="126161"/>
            <a:ext cx="1005036" cy="1021659"/>
          </a:xfrm>
          <a:custGeom>
            <a:avLst/>
            <a:gdLst/>
            <a:ahLst/>
            <a:cxnLst/>
            <a:rect l="l" t="t" r="r" b="b"/>
            <a:pathLst>
              <a:path w="1005036" h="1021659">
                <a:moveTo>
                  <a:pt x="0" y="0"/>
                </a:moveTo>
                <a:lnTo>
                  <a:pt x="1005035" y="0"/>
                </a:lnTo>
                <a:lnTo>
                  <a:pt x="1005035" y="1021658"/>
                </a:lnTo>
                <a:lnTo>
                  <a:pt x="0" y="1021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33342" y="1241341"/>
            <a:ext cx="2813635" cy="47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1"/>
              </a:lnSpc>
            </a:pPr>
            <a:r>
              <a:rPr lang="en-US" sz="2801" spc="-280">
                <a:solidFill>
                  <a:srgbClr val="97E4FF"/>
                </a:solidFill>
                <a:latin typeface="Mokoto"/>
              </a:rPr>
              <a:t>Artificial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9424" y="1678395"/>
            <a:ext cx="2008105" cy="2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2"/>
              </a:lnSpc>
            </a:pPr>
            <a:r>
              <a:rPr lang="en-US" sz="1551" spc="387">
                <a:solidFill>
                  <a:srgbClr val="1E5299"/>
                </a:solidFill>
                <a:latin typeface="Comfortaa Bold"/>
              </a:rPr>
              <a:t>Intelligence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23438" y="1739770"/>
            <a:ext cx="10841125" cy="104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06"/>
              </a:lnSpc>
            </a:pPr>
            <a:r>
              <a:rPr lang="en-US" sz="5510">
                <a:solidFill>
                  <a:srgbClr val="2A5FA6"/>
                </a:solidFill>
                <a:latin typeface="JetBrains Mono Bold"/>
              </a:rPr>
              <a:t>Project </a:t>
            </a:r>
            <a:r>
              <a:rPr lang="en-US" sz="5510">
                <a:solidFill>
                  <a:srgbClr val="299B92"/>
                </a:solidFill>
                <a:latin typeface="JetBrains Mono Bold"/>
              </a:rPr>
              <a:t>Execution </a:t>
            </a:r>
            <a:r>
              <a:rPr lang="en-US" sz="5510">
                <a:solidFill>
                  <a:srgbClr val="1E5299"/>
                </a:solidFill>
                <a:latin typeface="JetBrains Mono Bold"/>
              </a:rPr>
              <a:t>History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8E11A7-2918-8E2D-CFE0-54046697B4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9427" y="2933700"/>
            <a:ext cx="10841125" cy="6179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43714" y="47625"/>
            <a:ext cx="1077611" cy="981075"/>
          </a:xfrm>
          <a:custGeom>
            <a:avLst/>
            <a:gdLst/>
            <a:ahLst/>
            <a:cxnLst/>
            <a:rect l="l" t="t" r="r" b="b"/>
            <a:pathLst>
              <a:path w="1077611" h="981075">
                <a:moveTo>
                  <a:pt x="0" y="0"/>
                </a:moveTo>
                <a:lnTo>
                  <a:pt x="1077611" y="0"/>
                </a:lnTo>
                <a:lnTo>
                  <a:pt x="107761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08159" y="72379"/>
            <a:ext cx="956321" cy="956321"/>
          </a:xfrm>
          <a:custGeom>
            <a:avLst/>
            <a:gdLst/>
            <a:ahLst/>
            <a:cxnLst/>
            <a:rect l="l" t="t" r="r" b="b"/>
            <a:pathLst>
              <a:path w="956321" h="956321">
                <a:moveTo>
                  <a:pt x="0" y="0"/>
                </a:moveTo>
                <a:lnTo>
                  <a:pt x="956321" y="0"/>
                </a:lnTo>
                <a:lnTo>
                  <a:pt x="956321" y="956321"/>
                </a:lnTo>
                <a:lnTo>
                  <a:pt x="0" y="956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54992" y="237172"/>
            <a:ext cx="1176968" cy="626735"/>
          </a:xfrm>
          <a:custGeom>
            <a:avLst/>
            <a:gdLst/>
            <a:ahLst/>
            <a:cxnLst/>
            <a:rect l="l" t="t" r="r" b="b"/>
            <a:pathLst>
              <a:path w="1176968" h="626735">
                <a:moveTo>
                  <a:pt x="0" y="0"/>
                </a:moveTo>
                <a:lnTo>
                  <a:pt x="1176967" y="0"/>
                </a:lnTo>
                <a:lnTo>
                  <a:pt x="1176967" y="626735"/>
                </a:lnTo>
                <a:lnTo>
                  <a:pt x="0" y="6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48700" y="8877547"/>
            <a:ext cx="4072625" cy="1546196"/>
          </a:xfrm>
          <a:custGeom>
            <a:avLst/>
            <a:gdLst/>
            <a:ahLst/>
            <a:cxnLst/>
            <a:rect l="l" t="t" r="r" b="b"/>
            <a:pathLst>
              <a:path w="4072625" h="1546196">
                <a:moveTo>
                  <a:pt x="0" y="0"/>
                </a:moveTo>
                <a:lnTo>
                  <a:pt x="4072625" y="0"/>
                </a:lnTo>
                <a:lnTo>
                  <a:pt x="4072625" y="1546197"/>
                </a:lnTo>
                <a:lnTo>
                  <a:pt x="0" y="1546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24" r="-8369" b="-1964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7808" y="126161"/>
            <a:ext cx="1005036" cy="1021659"/>
          </a:xfrm>
          <a:custGeom>
            <a:avLst/>
            <a:gdLst/>
            <a:ahLst/>
            <a:cxnLst/>
            <a:rect l="l" t="t" r="r" b="b"/>
            <a:pathLst>
              <a:path w="1005036" h="1021659">
                <a:moveTo>
                  <a:pt x="0" y="0"/>
                </a:moveTo>
                <a:lnTo>
                  <a:pt x="1005035" y="0"/>
                </a:lnTo>
                <a:lnTo>
                  <a:pt x="1005035" y="1021658"/>
                </a:lnTo>
                <a:lnTo>
                  <a:pt x="0" y="1021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33342" y="1241341"/>
            <a:ext cx="2813635" cy="47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1"/>
              </a:lnSpc>
            </a:pPr>
            <a:r>
              <a:rPr lang="en-US" sz="2801" spc="-280">
                <a:solidFill>
                  <a:srgbClr val="97E4FF"/>
                </a:solidFill>
                <a:latin typeface="Mokoto"/>
              </a:rPr>
              <a:t>Artificial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9424" y="1678395"/>
            <a:ext cx="2008105" cy="2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2"/>
              </a:lnSpc>
            </a:pPr>
            <a:r>
              <a:rPr lang="en-US" sz="1551" spc="387">
                <a:solidFill>
                  <a:srgbClr val="1E5299"/>
                </a:solidFill>
                <a:latin typeface="Comfortaa Bold"/>
              </a:rPr>
              <a:t>Intelligence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00DB02-651C-450C-16C0-CB37EF868D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3060" y="1949320"/>
            <a:ext cx="12004540" cy="7171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43714" y="47625"/>
            <a:ext cx="1077611" cy="981075"/>
          </a:xfrm>
          <a:custGeom>
            <a:avLst/>
            <a:gdLst/>
            <a:ahLst/>
            <a:cxnLst/>
            <a:rect l="l" t="t" r="r" b="b"/>
            <a:pathLst>
              <a:path w="1077611" h="981075">
                <a:moveTo>
                  <a:pt x="0" y="0"/>
                </a:moveTo>
                <a:lnTo>
                  <a:pt x="1077611" y="0"/>
                </a:lnTo>
                <a:lnTo>
                  <a:pt x="107761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08159" y="72379"/>
            <a:ext cx="956321" cy="956321"/>
          </a:xfrm>
          <a:custGeom>
            <a:avLst/>
            <a:gdLst/>
            <a:ahLst/>
            <a:cxnLst/>
            <a:rect l="l" t="t" r="r" b="b"/>
            <a:pathLst>
              <a:path w="956321" h="956321">
                <a:moveTo>
                  <a:pt x="0" y="0"/>
                </a:moveTo>
                <a:lnTo>
                  <a:pt x="956321" y="0"/>
                </a:lnTo>
                <a:lnTo>
                  <a:pt x="956321" y="956321"/>
                </a:lnTo>
                <a:lnTo>
                  <a:pt x="0" y="956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54992" y="237172"/>
            <a:ext cx="1176968" cy="626735"/>
          </a:xfrm>
          <a:custGeom>
            <a:avLst/>
            <a:gdLst/>
            <a:ahLst/>
            <a:cxnLst/>
            <a:rect l="l" t="t" r="r" b="b"/>
            <a:pathLst>
              <a:path w="1176968" h="626735">
                <a:moveTo>
                  <a:pt x="0" y="0"/>
                </a:moveTo>
                <a:lnTo>
                  <a:pt x="1176967" y="0"/>
                </a:lnTo>
                <a:lnTo>
                  <a:pt x="1176967" y="626735"/>
                </a:lnTo>
                <a:lnTo>
                  <a:pt x="0" y="6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48700" y="8877547"/>
            <a:ext cx="4072625" cy="1546196"/>
          </a:xfrm>
          <a:custGeom>
            <a:avLst/>
            <a:gdLst/>
            <a:ahLst/>
            <a:cxnLst/>
            <a:rect l="l" t="t" r="r" b="b"/>
            <a:pathLst>
              <a:path w="4072625" h="1546196">
                <a:moveTo>
                  <a:pt x="0" y="0"/>
                </a:moveTo>
                <a:lnTo>
                  <a:pt x="4072625" y="0"/>
                </a:lnTo>
                <a:lnTo>
                  <a:pt x="4072625" y="1546197"/>
                </a:lnTo>
                <a:lnTo>
                  <a:pt x="0" y="1546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24" r="-8369" b="-1964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7808" y="126161"/>
            <a:ext cx="1005036" cy="1021659"/>
          </a:xfrm>
          <a:custGeom>
            <a:avLst/>
            <a:gdLst/>
            <a:ahLst/>
            <a:cxnLst/>
            <a:rect l="l" t="t" r="r" b="b"/>
            <a:pathLst>
              <a:path w="1005036" h="1021659">
                <a:moveTo>
                  <a:pt x="0" y="0"/>
                </a:moveTo>
                <a:lnTo>
                  <a:pt x="1005035" y="0"/>
                </a:lnTo>
                <a:lnTo>
                  <a:pt x="1005035" y="1021658"/>
                </a:lnTo>
                <a:lnTo>
                  <a:pt x="0" y="1021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33342" y="1241341"/>
            <a:ext cx="2813635" cy="47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1"/>
              </a:lnSpc>
            </a:pPr>
            <a:r>
              <a:rPr lang="en-US" sz="2801" spc="-280">
                <a:solidFill>
                  <a:srgbClr val="97E4FF"/>
                </a:solidFill>
                <a:latin typeface="Mokoto"/>
              </a:rPr>
              <a:t>Artificial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9424" y="1678395"/>
            <a:ext cx="2008105" cy="2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2"/>
              </a:lnSpc>
            </a:pPr>
            <a:r>
              <a:rPr lang="en-US" sz="1551" spc="387">
                <a:solidFill>
                  <a:srgbClr val="1E5299"/>
                </a:solidFill>
                <a:latin typeface="Comfortaa Bold"/>
              </a:rPr>
              <a:t>Intelligence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A544CB-8013-650B-C6F5-A2E1C8280D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5600" y="1949320"/>
            <a:ext cx="12496800" cy="708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7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43714" y="47625"/>
            <a:ext cx="1077611" cy="981075"/>
          </a:xfrm>
          <a:custGeom>
            <a:avLst/>
            <a:gdLst/>
            <a:ahLst/>
            <a:cxnLst/>
            <a:rect l="l" t="t" r="r" b="b"/>
            <a:pathLst>
              <a:path w="1077611" h="981075">
                <a:moveTo>
                  <a:pt x="0" y="0"/>
                </a:moveTo>
                <a:lnTo>
                  <a:pt x="1077611" y="0"/>
                </a:lnTo>
                <a:lnTo>
                  <a:pt x="107761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08159" y="72379"/>
            <a:ext cx="956321" cy="956321"/>
          </a:xfrm>
          <a:custGeom>
            <a:avLst/>
            <a:gdLst/>
            <a:ahLst/>
            <a:cxnLst/>
            <a:rect l="l" t="t" r="r" b="b"/>
            <a:pathLst>
              <a:path w="956321" h="956321">
                <a:moveTo>
                  <a:pt x="0" y="0"/>
                </a:moveTo>
                <a:lnTo>
                  <a:pt x="956321" y="0"/>
                </a:lnTo>
                <a:lnTo>
                  <a:pt x="956321" y="956321"/>
                </a:lnTo>
                <a:lnTo>
                  <a:pt x="0" y="956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54992" y="237172"/>
            <a:ext cx="1176968" cy="626735"/>
          </a:xfrm>
          <a:custGeom>
            <a:avLst/>
            <a:gdLst/>
            <a:ahLst/>
            <a:cxnLst/>
            <a:rect l="l" t="t" r="r" b="b"/>
            <a:pathLst>
              <a:path w="1176968" h="626735">
                <a:moveTo>
                  <a:pt x="0" y="0"/>
                </a:moveTo>
                <a:lnTo>
                  <a:pt x="1176967" y="0"/>
                </a:lnTo>
                <a:lnTo>
                  <a:pt x="1176967" y="626735"/>
                </a:lnTo>
                <a:lnTo>
                  <a:pt x="0" y="6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48700" y="8877547"/>
            <a:ext cx="4072625" cy="1546196"/>
          </a:xfrm>
          <a:custGeom>
            <a:avLst/>
            <a:gdLst/>
            <a:ahLst/>
            <a:cxnLst/>
            <a:rect l="l" t="t" r="r" b="b"/>
            <a:pathLst>
              <a:path w="4072625" h="1546196">
                <a:moveTo>
                  <a:pt x="0" y="0"/>
                </a:moveTo>
                <a:lnTo>
                  <a:pt x="4072625" y="0"/>
                </a:lnTo>
                <a:lnTo>
                  <a:pt x="4072625" y="1546197"/>
                </a:lnTo>
                <a:lnTo>
                  <a:pt x="0" y="1546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24" r="-8369" b="-1964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7808" y="126161"/>
            <a:ext cx="1005036" cy="1021659"/>
          </a:xfrm>
          <a:custGeom>
            <a:avLst/>
            <a:gdLst/>
            <a:ahLst/>
            <a:cxnLst/>
            <a:rect l="l" t="t" r="r" b="b"/>
            <a:pathLst>
              <a:path w="1005036" h="1021659">
                <a:moveTo>
                  <a:pt x="0" y="0"/>
                </a:moveTo>
                <a:lnTo>
                  <a:pt x="1005035" y="0"/>
                </a:lnTo>
                <a:lnTo>
                  <a:pt x="1005035" y="1021658"/>
                </a:lnTo>
                <a:lnTo>
                  <a:pt x="0" y="1021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133342" y="1241341"/>
            <a:ext cx="2813635" cy="47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1"/>
              </a:lnSpc>
            </a:pPr>
            <a:r>
              <a:rPr lang="en-US" sz="2801" spc="-280">
                <a:solidFill>
                  <a:srgbClr val="97E4FF"/>
                </a:solidFill>
                <a:latin typeface="Mokoto"/>
              </a:rPr>
              <a:t>Artificial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9424" y="1678395"/>
            <a:ext cx="2008105" cy="2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2"/>
              </a:lnSpc>
            </a:pPr>
            <a:r>
              <a:rPr lang="en-US" sz="1551" spc="387">
                <a:solidFill>
                  <a:srgbClr val="1E5299"/>
                </a:solidFill>
                <a:latin typeface="Comfortaa Bold"/>
              </a:rPr>
              <a:t>Intelligence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77528" y="1945095"/>
            <a:ext cx="13907484" cy="100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06"/>
              </a:lnSpc>
            </a:pPr>
            <a:r>
              <a:rPr lang="en-US" sz="5510" dirty="0">
                <a:solidFill>
                  <a:srgbClr val="2A5FA6"/>
                </a:solidFill>
                <a:latin typeface="JetBrains Mono Bold"/>
              </a:rPr>
              <a:t>Constraints on</a:t>
            </a:r>
            <a:r>
              <a:rPr lang="en-US" sz="5510" dirty="0">
                <a:solidFill>
                  <a:srgbClr val="299B92"/>
                </a:solidFill>
                <a:latin typeface="JetBrains Mono Bold"/>
              </a:rPr>
              <a:t> Project</a:t>
            </a:r>
            <a:r>
              <a:rPr lang="en-US" sz="5510" dirty="0">
                <a:solidFill>
                  <a:srgbClr val="1E5299"/>
                </a:solidFill>
                <a:latin typeface="JetBrains Mono Bold"/>
              </a:rPr>
              <a:t> </a:t>
            </a:r>
            <a:r>
              <a:rPr lang="en-US" sz="5510" dirty="0">
                <a:solidFill>
                  <a:srgbClr val="299B92"/>
                </a:solidFill>
                <a:latin typeface="JetBrains Mono Bold"/>
              </a:rPr>
              <a:t>Completion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4532" y="3416420"/>
            <a:ext cx="14873476" cy="5035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>
              <a:lnSpc>
                <a:spcPts val="3634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JetBrains Mono Bold"/>
              </a:rPr>
              <a:t>Algorithm Complexity:</a:t>
            </a:r>
            <a:r>
              <a:rPr lang="en-US" sz="2400" dirty="0">
                <a:solidFill>
                  <a:srgbClr val="000000"/>
                </a:solidFill>
                <a:latin typeface="JetBrains Mono"/>
              </a:rPr>
              <a:t> The implementation of complex machine learning algorithms such as Convolutional Neural Networks (CNN) requires deep understanding and sufficient time for development and testing.</a:t>
            </a:r>
          </a:p>
          <a:p>
            <a:pPr marL="496571" lvl="1" indent="-248285">
              <a:lnSpc>
                <a:spcPts val="3634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JetBrains Mono Bold"/>
              </a:rPr>
              <a:t>System Integration:</a:t>
            </a:r>
            <a:r>
              <a:rPr lang="en-US" sz="2400" dirty="0">
                <a:solidFill>
                  <a:srgbClr val="000000"/>
                </a:solidFill>
                <a:latin typeface="JetBrains Mono"/>
              </a:rPr>
              <a:t> Integrating the classification model into the </a:t>
            </a:r>
            <a:r>
              <a:rPr lang="en-US" sz="2400" dirty="0" err="1">
                <a:solidFill>
                  <a:srgbClr val="000000"/>
                </a:solidFill>
                <a:latin typeface="JetBrains Mono"/>
              </a:rPr>
              <a:t>Promptails</a:t>
            </a:r>
            <a:r>
              <a:rPr lang="en-US" sz="2400" dirty="0">
                <a:solidFill>
                  <a:srgbClr val="000000"/>
                </a:solidFill>
                <a:latin typeface="JetBrains Mono"/>
              </a:rPr>
              <a:t> Website platform requires a good understanding of the technological infrastructure used and ensuring compatibility between the existing system and the built model.</a:t>
            </a:r>
          </a:p>
          <a:p>
            <a:pPr marL="496571" lvl="1" indent="-248285">
              <a:lnSpc>
                <a:spcPts val="3634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JetBrains Mono Bold"/>
              </a:rPr>
              <a:t>Time Management:</a:t>
            </a:r>
            <a:r>
              <a:rPr lang="en-US" sz="2400" dirty="0">
                <a:solidFill>
                  <a:srgbClr val="000000"/>
                </a:solidFill>
                <a:latin typeface="JetBrains Mono"/>
              </a:rPr>
              <a:t> It is difficult to </a:t>
            </a:r>
            <a:r>
              <a:rPr lang="en-US" sz="2400" dirty="0" err="1">
                <a:solidFill>
                  <a:srgbClr val="000000"/>
                </a:solidFill>
                <a:latin typeface="JetBrains Mono"/>
              </a:rPr>
              <a:t>organise</a:t>
            </a:r>
            <a:r>
              <a:rPr lang="en-US" sz="2400" dirty="0">
                <a:solidFill>
                  <a:srgbClr val="000000"/>
                </a:solidFill>
                <a:latin typeface="JetBrains Mono"/>
              </a:rPr>
              <a:t> time for teamwork, due to work and other matters.</a:t>
            </a:r>
          </a:p>
          <a:p>
            <a:pPr marL="496571" lvl="1" indent="-248285">
              <a:lnSpc>
                <a:spcPts val="3634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JetBrains Mono Bold"/>
              </a:rPr>
              <a:t>Team Skills:</a:t>
            </a:r>
            <a:r>
              <a:rPr lang="en-US" sz="2400" dirty="0">
                <a:solidFill>
                  <a:srgbClr val="000000"/>
                </a:solidFill>
                <a:latin typeface="JetBrains Mono"/>
              </a:rPr>
              <a:t> Limited skills and experience of team members in Project development.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43714" y="47625"/>
            <a:ext cx="1077611" cy="981075"/>
          </a:xfrm>
          <a:custGeom>
            <a:avLst/>
            <a:gdLst/>
            <a:ahLst/>
            <a:cxnLst/>
            <a:rect l="l" t="t" r="r" b="b"/>
            <a:pathLst>
              <a:path w="1077611" h="981075">
                <a:moveTo>
                  <a:pt x="0" y="0"/>
                </a:moveTo>
                <a:lnTo>
                  <a:pt x="1077611" y="0"/>
                </a:lnTo>
                <a:lnTo>
                  <a:pt x="107761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08159" y="72379"/>
            <a:ext cx="956321" cy="956321"/>
          </a:xfrm>
          <a:custGeom>
            <a:avLst/>
            <a:gdLst/>
            <a:ahLst/>
            <a:cxnLst/>
            <a:rect l="l" t="t" r="r" b="b"/>
            <a:pathLst>
              <a:path w="956321" h="956321">
                <a:moveTo>
                  <a:pt x="0" y="0"/>
                </a:moveTo>
                <a:lnTo>
                  <a:pt x="956321" y="0"/>
                </a:lnTo>
                <a:lnTo>
                  <a:pt x="956321" y="956321"/>
                </a:lnTo>
                <a:lnTo>
                  <a:pt x="0" y="956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54992" y="237172"/>
            <a:ext cx="1176968" cy="626735"/>
          </a:xfrm>
          <a:custGeom>
            <a:avLst/>
            <a:gdLst/>
            <a:ahLst/>
            <a:cxnLst/>
            <a:rect l="l" t="t" r="r" b="b"/>
            <a:pathLst>
              <a:path w="1176968" h="626735">
                <a:moveTo>
                  <a:pt x="0" y="0"/>
                </a:moveTo>
                <a:lnTo>
                  <a:pt x="1176967" y="0"/>
                </a:lnTo>
                <a:lnTo>
                  <a:pt x="1176967" y="626735"/>
                </a:lnTo>
                <a:lnTo>
                  <a:pt x="0" y="6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48700" y="8877547"/>
            <a:ext cx="4072625" cy="1546196"/>
          </a:xfrm>
          <a:custGeom>
            <a:avLst/>
            <a:gdLst/>
            <a:ahLst/>
            <a:cxnLst/>
            <a:rect l="l" t="t" r="r" b="b"/>
            <a:pathLst>
              <a:path w="4072625" h="1546196">
                <a:moveTo>
                  <a:pt x="0" y="0"/>
                </a:moveTo>
                <a:lnTo>
                  <a:pt x="4072625" y="0"/>
                </a:lnTo>
                <a:lnTo>
                  <a:pt x="4072625" y="1546197"/>
                </a:lnTo>
                <a:lnTo>
                  <a:pt x="0" y="1546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24" r="-8369" b="-1964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7808" y="126161"/>
            <a:ext cx="1005036" cy="1021659"/>
          </a:xfrm>
          <a:custGeom>
            <a:avLst/>
            <a:gdLst/>
            <a:ahLst/>
            <a:cxnLst/>
            <a:rect l="l" t="t" r="r" b="b"/>
            <a:pathLst>
              <a:path w="1005036" h="1021659">
                <a:moveTo>
                  <a:pt x="0" y="0"/>
                </a:moveTo>
                <a:lnTo>
                  <a:pt x="1005035" y="0"/>
                </a:lnTo>
                <a:lnTo>
                  <a:pt x="1005035" y="1021658"/>
                </a:lnTo>
                <a:lnTo>
                  <a:pt x="0" y="1021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133342" y="1241341"/>
            <a:ext cx="2813635" cy="47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1"/>
              </a:lnSpc>
            </a:pPr>
            <a:r>
              <a:rPr lang="en-US" sz="2801" spc="-280">
                <a:solidFill>
                  <a:srgbClr val="97E4FF"/>
                </a:solidFill>
                <a:latin typeface="Mokoto"/>
              </a:rPr>
              <a:t>Artificial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9424" y="1678395"/>
            <a:ext cx="2008105" cy="2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2"/>
              </a:lnSpc>
            </a:pPr>
            <a:r>
              <a:rPr lang="en-US" sz="1551" spc="387">
                <a:solidFill>
                  <a:srgbClr val="1E5299"/>
                </a:solidFill>
                <a:latin typeface="Comfortaa Bold"/>
              </a:rPr>
              <a:t>Intelligence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24630" y="1739770"/>
            <a:ext cx="6438741" cy="104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06"/>
              </a:lnSpc>
            </a:pPr>
            <a:r>
              <a:rPr lang="en-US" sz="5510" dirty="0" err="1">
                <a:solidFill>
                  <a:srgbClr val="2A5FA6"/>
                </a:solidFill>
                <a:latin typeface="JetBrains Mono Bold"/>
              </a:rPr>
              <a:t>Labour</a:t>
            </a:r>
            <a:r>
              <a:rPr lang="en-US" sz="5510" dirty="0">
                <a:solidFill>
                  <a:srgbClr val="299B92"/>
                </a:solidFill>
                <a:latin typeface="JetBrains Mono Bold"/>
              </a:rPr>
              <a:t> Division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F41EC7-967B-0716-4BEB-975B25AFC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692" y="2788294"/>
            <a:ext cx="8783276" cy="5439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454823-0445-36DD-AACB-8F4B2AE474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8152359"/>
            <a:ext cx="8659433" cy="12765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778B2A-0DF1-84DE-C1CF-450B5897B5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927" y="2874401"/>
            <a:ext cx="8640381" cy="5191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43714" y="47625"/>
            <a:ext cx="1077611" cy="981075"/>
          </a:xfrm>
          <a:custGeom>
            <a:avLst/>
            <a:gdLst/>
            <a:ahLst/>
            <a:cxnLst/>
            <a:rect l="l" t="t" r="r" b="b"/>
            <a:pathLst>
              <a:path w="1077611" h="981075">
                <a:moveTo>
                  <a:pt x="0" y="0"/>
                </a:moveTo>
                <a:lnTo>
                  <a:pt x="1077611" y="0"/>
                </a:lnTo>
                <a:lnTo>
                  <a:pt x="107761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08159" y="72379"/>
            <a:ext cx="956321" cy="956321"/>
          </a:xfrm>
          <a:custGeom>
            <a:avLst/>
            <a:gdLst/>
            <a:ahLst/>
            <a:cxnLst/>
            <a:rect l="l" t="t" r="r" b="b"/>
            <a:pathLst>
              <a:path w="956321" h="956321">
                <a:moveTo>
                  <a:pt x="0" y="0"/>
                </a:moveTo>
                <a:lnTo>
                  <a:pt x="956321" y="0"/>
                </a:lnTo>
                <a:lnTo>
                  <a:pt x="956321" y="956321"/>
                </a:lnTo>
                <a:lnTo>
                  <a:pt x="0" y="956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54992" y="237172"/>
            <a:ext cx="1176968" cy="626735"/>
          </a:xfrm>
          <a:custGeom>
            <a:avLst/>
            <a:gdLst/>
            <a:ahLst/>
            <a:cxnLst/>
            <a:rect l="l" t="t" r="r" b="b"/>
            <a:pathLst>
              <a:path w="1176968" h="626735">
                <a:moveTo>
                  <a:pt x="0" y="0"/>
                </a:moveTo>
                <a:lnTo>
                  <a:pt x="1176967" y="0"/>
                </a:lnTo>
                <a:lnTo>
                  <a:pt x="1176967" y="626735"/>
                </a:lnTo>
                <a:lnTo>
                  <a:pt x="0" y="6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48700" y="8877547"/>
            <a:ext cx="4072625" cy="1546196"/>
          </a:xfrm>
          <a:custGeom>
            <a:avLst/>
            <a:gdLst/>
            <a:ahLst/>
            <a:cxnLst/>
            <a:rect l="l" t="t" r="r" b="b"/>
            <a:pathLst>
              <a:path w="4072625" h="1546196">
                <a:moveTo>
                  <a:pt x="0" y="0"/>
                </a:moveTo>
                <a:lnTo>
                  <a:pt x="4072625" y="0"/>
                </a:lnTo>
                <a:lnTo>
                  <a:pt x="4072625" y="1546197"/>
                </a:lnTo>
                <a:lnTo>
                  <a:pt x="0" y="1546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24" r="-8369" b="-1964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7808" y="126161"/>
            <a:ext cx="1005036" cy="1021659"/>
          </a:xfrm>
          <a:custGeom>
            <a:avLst/>
            <a:gdLst/>
            <a:ahLst/>
            <a:cxnLst/>
            <a:rect l="l" t="t" r="r" b="b"/>
            <a:pathLst>
              <a:path w="1005036" h="1021659">
                <a:moveTo>
                  <a:pt x="0" y="0"/>
                </a:moveTo>
                <a:lnTo>
                  <a:pt x="1005035" y="0"/>
                </a:lnTo>
                <a:lnTo>
                  <a:pt x="1005035" y="1021658"/>
                </a:lnTo>
                <a:lnTo>
                  <a:pt x="0" y="1021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133342" y="1241341"/>
            <a:ext cx="2813635" cy="47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1"/>
              </a:lnSpc>
            </a:pPr>
            <a:r>
              <a:rPr lang="en-US" sz="2801" spc="-280">
                <a:solidFill>
                  <a:srgbClr val="97E4FF"/>
                </a:solidFill>
                <a:latin typeface="Mokoto"/>
              </a:rPr>
              <a:t>Artificial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9424" y="1678395"/>
            <a:ext cx="2008105" cy="2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2"/>
              </a:lnSpc>
            </a:pPr>
            <a:r>
              <a:rPr lang="en-US" sz="1551" spc="387">
                <a:solidFill>
                  <a:srgbClr val="1E5299"/>
                </a:solidFill>
                <a:latin typeface="Comfortaa Bold"/>
              </a:rPr>
              <a:t>Intelligence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24630" y="1739770"/>
            <a:ext cx="6438741" cy="104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06"/>
              </a:lnSpc>
            </a:pPr>
            <a:r>
              <a:rPr lang="en-US" sz="5510">
                <a:solidFill>
                  <a:srgbClr val="2A5FA6"/>
                </a:solidFill>
                <a:latin typeface="JetBrains Mono Bold"/>
              </a:rPr>
              <a:t>Next</a:t>
            </a:r>
            <a:r>
              <a:rPr lang="en-US" sz="5510">
                <a:solidFill>
                  <a:srgbClr val="299B92"/>
                </a:solidFill>
                <a:latin typeface="JetBrains Mono Bold"/>
              </a:rPr>
              <a:t> Work </a:t>
            </a:r>
            <a:r>
              <a:rPr lang="en-US" sz="5510">
                <a:solidFill>
                  <a:srgbClr val="1E5299"/>
                </a:solidFill>
                <a:latin typeface="JetBrains Mono Bold"/>
              </a:rPr>
              <a:t>Plan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81400" y="3543300"/>
            <a:ext cx="13030200" cy="4177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7" lvl="1" indent="-323848">
              <a:lnSpc>
                <a:spcPts val="4739"/>
              </a:lnSpc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JetBrains Mono Bold"/>
              </a:rPr>
              <a:t>Classification Model Building (Done)</a:t>
            </a:r>
          </a:p>
          <a:p>
            <a:pPr marL="647697" lvl="1" indent="-323848">
              <a:lnSpc>
                <a:spcPts val="4739"/>
              </a:lnSpc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JetBrains Mono Bold"/>
              </a:rPr>
              <a:t>Data Augmentation (Done)</a:t>
            </a:r>
          </a:p>
          <a:p>
            <a:pPr marL="647697" lvl="1" indent="-323848">
              <a:lnSpc>
                <a:spcPts val="4739"/>
              </a:lnSpc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JetBrains Mono Bold"/>
              </a:rPr>
              <a:t>Model Training and Evaluation (Done)</a:t>
            </a:r>
          </a:p>
          <a:p>
            <a:pPr marL="647697" lvl="1" indent="-323848">
              <a:lnSpc>
                <a:spcPts val="4739"/>
              </a:lnSpc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JetBrains Mono Bold"/>
              </a:rPr>
              <a:t>Integration with Website </a:t>
            </a:r>
            <a:r>
              <a:rPr lang="en-US" sz="3600" dirty="0" err="1">
                <a:solidFill>
                  <a:srgbClr val="000000"/>
                </a:solidFill>
                <a:latin typeface="JetBrains Mono Bold"/>
              </a:rPr>
              <a:t>Promptails</a:t>
            </a:r>
            <a:r>
              <a:rPr lang="en-US" sz="3600" dirty="0">
                <a:solidFill>
                  <a:srgbClr val="000000"/>
                </a:solidFill>
                <a:latin typeface="JetBrains Mono Bold"/>
              </a:rPr>
              <a:t> (Done)</a:t>
            </a:r>
          </a:p>
          <a:p>
            <a:pPr marL="647697" lvl="1" indent="-323848">
              <a:lnSpc>
                <a:spcPts val="4739"/>
              </a:lnSpc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JetBrains Mono Bold"/>
              </a:rPr>
              <a:t>Testing and Validation (Done)</a:t>
            </a:r>
          </a:p>
          <a:p>
            <a:pPr marL="647697" lvl="1" indent="-323848">
              <a:lnSpc>
                <a:spcPts val="4739"/>
              </a:lnSpc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JetBrains Mono Bold"/>
              </a:rPr>
              <a:t>Monitoring and Controlling (Done)</a:t>
            </a:r>
          </a:p>
          <a:p>
            <a:pPr marL="647697" lvl="1" indent="-323848">
              <a:lnSpc>
                <a:spcPts val="4739"/>
              </a:lnSpc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JetBrains Mono Bold"/>
              </a:rPr>
              <a:t>Final Evaluation (On Progress)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80847" y="7076967"/>
            <a:ext cx="2367082" cy="76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3230" spc="313">
                <a:solidFill>
                  <a:srgbClr val="FFDBA1"/>
                </a:solidFill>
                <a:latin typeface="Sniglet"/>
              </a:rPr>
              <a:t>Next</a:t>
            </a:r>
          </a:p>
        </p:txBody>
      </p:sp>
      <p:sp>
        <p:nvSpPr>
          <p:cNvPr id="3" name="Freeform 3"/>
          <p:cNvSpPr/>
          <p:nvPr/>
        </p:nvSpPr>
        <p:spPr>
          <a:xfrm>
            <a:off x="4139300" y="7419855"/>
            <a:ext cx="10009400" cy="1976857"/>
          </a:xfrm>
          <a:custGeom>
            <a:avLst/>
            <a:gdLst/>
            <a:ahLst/>
            <a:cxnLst/>
            <a:rect l="l" t="t" r="r" b="b"/>
            <a:pathLst>
              <a:path w="10009400" h="1976857">
                <a:moveTo>
                  <a:pt x="0" y="0"/>
                </a:moveTo>
                <a:lnTo>
                  <a:pt x="10009400" y="0"/>
                </a:lnTo>
                <a:lnTo>
                  <a:pt x="10009400" y="1976856"/>
                </a:lnTo>
                <a:lnTo>
                  <a:pt x="0" y="1976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139300" y="493491"/>
            <a:ext cx="10009400" cy="7908041"/>
            <a:chOff x="0" y="0"/>
            <a:chExt cx="1913890" cy="15120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512091"/>
            </a:xfrm>
            <a:custGeom>
              <a:avLst/>
              <a:gdLst/>
              <a:ahLst/>
              <a:cxnLst/>
              <a:rect l="l" t="t" r="r" b="b"/>
              <a:pathLst>
                <a:path w="1913890" h="1512091">
                  <a:moveTo>
                    <a:pt x="1789430" y="1512091"/>
                  </a:moveTo>
                  <a:lnTo>
                    <a:pt x="124460" y="1512091"/>
                  </a:lnTo>
                  <a:cubicBezTo>
                    <a:pt x="55880" y="1512091"/>
                    <a:pt x="0" y="1456211"/>
                    <a:pt x="0" y="13876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387631"/>
                  </a:lnTo>
                  <a:cubicBezTo>
                    <a:pt x="1913890" y="1456211"/>
                    <a:pt x="1858010" y="1512091"/>
                    <a:pt x="1789430" y="1512091"/>
                  </a:cubicBezTo>
                  <a:close/>
                </a:path>
              </a:pathLst>
            </a:custGeom>
            <a:solidFill>
              <a:srgbClr val="001524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4984739" y="2269093"/>
            <a:ext cx="8318522" cy="0"/>
          </a:xfrm>
          <a:prstGeom prst="line">
            <a:avLst/>
          </a:prstGeom>
          <a:ln w="38100" cap="rnd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0" y="6650691"/>
            <a:ext cx="5992057" cy="3636309"/>
          </a:xfrm>
          <a:custGeom>
            <a:avLst/>
            <a:gdLst/>
            <a:ahLst/>
            <a:cxnLst/>
            <a:rect l="l" t="t" r="r" b="b"/>
            <a:pathLst>
              <a:path w="5992057" h="3636309">
                <a:moveTo>
                  <a:pt x="0" y="0"/>
                </a:moveTo>
                <a:lnTo>
                  <a:pt x="5992057" y="0"/>
                </a:lnTo>
                <a:lnTo>
                  <a:pt x="5992057" y="3636309"/>
                </a:lnTo>
                <a:lnTo>
                  <a:pt x="0" y="3636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84739" y="1195958"/>
            <a:ext cx="1552637" cy="463535"/>
            <a:chOff x="0" y="0"/>
            <a:chExt cx="2070183" cy="61804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18047" cy="618047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726068" y="0"/>
              <a:ext cx="618047" cy="618047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452136" y="0"/>
              <a:ext cx="618047" cy="618047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</p:grpSp>
      <p:sp>
        <p:nvSpPr>
          <p:cNvPr id="15" name="Freeform 15"/>
          <p:cNvSpPr/>
          <p:nvPr/>
        </p:nvSpPr>
        <p:spPr>
          <a:xfrm>
            <a:off x="14475275" y="3143470"/>
            <a:ext cx="686330" cy="852102"/>
          </a:xfrm>
          <a:custGeom>
            <a:avLst/>
            <a:gdLst/>
            <a:ahLst/>
            <a:cxnLst/>
            <a:rect l="l" t="t" r="r" b="b"/>
            <a:pathLst>
              <a:path w="686330" h="852102">
                <a:moveTo>
                  <a:pt x="0" y="0"/>
                </a:moveTo>
                <a:lnTo>
                  <a:pt x="686329" y="0"/>
                </a:lnTo>
                <a:lnTo>
                  <a:pt x="686329" y="852102"/>
                </a:lnTo>
                <a:lnTo>
                  <a:pt x="0" y="8521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143714" y="47625"/>
            <a:ext cx="1077611" cy="981075"/>
          </a:xfrm>
          <a:custGeom>
            <a:avLst/>
            <a:gdLst/>
            <a:ahLst/>
            <a:cxnLst/>
            <a:rect l="l" t="t" r="r" b="b"/>
            <a:pathLst>
              <a:path w="1077611" h="981075">
                <a:moveTo>
                  <a:pt x="0" y="0"/>
                </a:moveTo>
                <a:lnTo>
                  <a:pt x="1077611" y="0"/>
                </a:lnTo>
                <a:lnTo>
                  <a:pt x="107761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108159" y="72379"/>
            <a:ext cx="956321" cy="956321"/>
          </a:xfrm>
          <a:custGeom>
            <a:avLst/>
            <a:gdLst/>
            <a:ahLst/>
            <a:cxnLst/>
            <a:rect l="l" t="t" r="r" b="b"/>
            <a:pathLst>
              <a:path w="956321" h="956321">
                <a:moveTo>
                  <a:pt x="0" y="0"/>
                </a:moveTo>
                <a:lnTo>
                  <a:pt x="956321" y="0"/>
                </a:lnTo>
                <a:lnTo>
                  <a:pt x="956321" y="956321"/>
                </a:lnTo>
                <a:lnTo>
                  <a:pt x="0" y="9563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854992" y="237172"/>
            <a:ext cx="1176968" cy="626735"/>
          </a:xfrm>
          <a:custGeom>
            <a:avLst/>
            <a:gdLst/>
            <a:ahLst/>
            <a:cxnLst/>
            <a:rect l="l" t="t" r="r" b="b"/>
            <a:pathLst>
              <a:path w="1176968" h="626735">
                <a:moveTo>
                  <a:pt x="0" y="0"/>
                </a:moveTo>
                <a:lnTo>
                  <a:pt x="1176967" y="0"/>
                </a:lnTo>
                <a:lnTo>
                  <a:pt x="1176967" y="626735"/>
                </a:lnTo>
                <a:lnTo>
                  <a:pt x="0" y="6267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148700" y="8877547"/>
            <a:ext cx="4072625" cy="1546196"/>
          </a:xfrm>
          <a:custGeom>
            <a:avLst/>
            <a:gdLst/>
            <a:ahLst/>
            <a:cxnLst/>
            <a:rect l="l" t="t" r="r" b="b"/>
            <a:pathLst>
              <a:path w="4072625" h="1546196">
                <a:moveTo>
                  <a:pt x="0" y="0"/>
                </a:moveTo>
                <a:lnTo>
                  <a:pt x="4072625" y="0"/>
                </a:lnTo>
                <a:lnTo>
                  <a:pt x="4072625" y="1546197"/>
                </a:lnTo>
                <a:lnTo>
                  <a:pt x="0" y="1546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524" r="-8369" b="-19643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984739" y="2480782"/>
            <a:ext cx="8318522" cy="358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906"/>
              </a:lnSpc>
            </a:pPr>
            <a:r>
              <a:rPr lang="en-US" sz="10700">
                <a:solidFill>
                  <a:srgbClr val="BF1313"/>
                </a:solidFill>
                <a:latin typeface="JetBrains Mono"/>
              </a:rPr>
              <a:t>Thank You</a:t>
            </a:r>
          </a:p>
          <a:p>
            <a:pPr>
              <a:lnSpc>
                <a:spcPts val="11693"/>
              </a:lnSpc>
            </a:pPr>
            <a:r>
              <a:rPr lang="en-US" sz="7400">
                <a:solidFill>
                  <a:srgbClr val="BF1313"/>
                </a:solidFill>
                <a:latin typeface="JetBrains Mono"/>
              </a:rPr>
              <a:t>PBL IF-23-2-16</a:t>
            </a:r>
          </a:p>
        </p:txBody>
      </p:sp>
      <p:sp>
        <p:nvSpPr>
          <p:cNvPr id="21" name="Freeform 21"/>
          <p:cNvSpPr/>
          <p:nvPr/>
        </p:nvSpPr>
        <p:spPr>
          <a:xfrm>
            <a:off x="707808" y="126161"/>
            <a:ext cx="1005036" cy="1021659"/>
          </a:xfrm>
          <a:custGeom>
            <a:avLst/>
            <a:gdLst/>
            <a:ahLst/>
            <a:cxnLst/>
            <a:rect l="l" t="t" r="r" b="b"/>
            <a:pathLst>
              <a:path w="1005036" h="1021659">
                <a:moveTo>
                  <a:pt x="0" y="0"/>
                </a:moveTo>
                <a:lnTo>
                  <a:pt x="1005035" y="0"/>
                </a:lnTo>
                <a:lnTo>
                  <a:pt x="1005035" y="1021658"/>
                </a:lnTo>
                <a:lnTo>
                  <a:pt x="0" y="10216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-133342" y="1241341"/>
            <a:ext cx="2813635" cy="47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1"/>
              </a:lnSpc>
            </a:pPr>
            <a:r>
              <a:rPr lang="en-US" sz="2801" spc="-280">
                <a:solidFill>
                  <a:srgbClr val="97E4FF"/>
                </a:solidFill>
                <a:latin typeface="Mokoto"/>
              </a:rPr>
              <a:t>Artificial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9424" y="1678395"/>
            <a:ext cx="2008105" cy="2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2"/>
              </a:lnSpc>
            </a:pPr>
            <a:r>
              <a:rPr lang="en-US" sz="1551" spc="387">
                <a:solidFill>
                  <a:srgbClr val="1E5299"/>
                </a:solidFill>
                <a:latin typeface="Comfortaa Bold"/>
              </a:rPr>
              <a:t>Intelligence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27073" y="9084806"/>
            <a:ext cx="5730024" cy="1131680"/>
          </a:xfrm>
          <a:custGeom>
            <a:avLst/>
            <a:gdLst/>
            <a:ahLst/>
            <a:cxnLst/>
            <a:rect l="l" t="t" r="r" b="b"/>
            <a:pathLst>
              <a:path w="5730024" h="1131680">
                <a:moveTo>
                  <a:pt x="0" y="0"/>
                </a:moveTo>
                <a:lnTo>
                  <a:pt x="5730024" y="0"/>
                </a:lnTo>
                <a:lnTo>
                  <a:pt x="5730024" y="1131679"/>
                </a:lnTo>
                <a:lnTo>
                  <a:pt x="0" y="113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43714" y="47625"/>
            <a:ext cx="1077611" cy="981075"/>
          </a:xfrm>
          <a:custGeom>
            <a:avLst/>
            <a:gdLst/>
            <a:ahLst/>
            <a:cxnLst/>
            <a:rect l="l" t="t" r="r" b="b"/>
            <a:pathLst>
              <a:path w="1077611" h="981075">
                <a:moveTo>
                  <a:pt x="0" y="0"/>
                </a:moveTo>
                <a:lnTo>
                  <a:pt x="1077611" y="0"/>
                </a:lnTo>
                <a:lnTo>
                  <a:pt x="107761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08159" y="72379"/>
            <a:ext cx="956321" cy="956321"/>
          </a:xfrm>
          <a:custGeom>
            <a:avLst/>
            <a:gdLst/>
            <a:ahLst/>
            <a:cxnLst/>
            <a:rect l="l" t="t" r="r" b="b"/>
            <a:pathLst>
              <a:path w="956321" h="956321">
                <a:moveTo>
                  <a:pt x="0" y="0"/>
                </a:moveTo>
                <a:lnTo>
                  <a:pt x="956321" y="0"/>
                </a:lnTo>
                <a:lnTo>
                  <a:pt x="956321" y="956321"/>
                </a:lnTo>
                <a:lnTo>
                  <a:pt x="0" y="956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54992" y="237172"/>
            <a:ext cx="1176968" cy="626735"/>
          </a:xfrm>
          <a:custGeom>
            <a:avLst/>
            <a:gdLst/>
            <a:ahLst/>
            <a:cxnLst/>
            <a:rect l="l" t="t" r="r" b="b"/>
            <a:pathLst>
              <a:path w="1176968" h="626735">
                <a:moveTo>
                  <a:pt x="0" y="0"/>
                </a:moveTo>
                <a:lnTo>
                  <a:pt x="1176967" y="0"/>
                </a:lnTo>
                <a:lnTo>
                  <a:pt x="1176967" y="626735"/>
                </a:lnTo>
                <a:lnTo>
                  <a:pt x="0" y="6267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48700" y="8877547"/>
            <a:ext cx="4072625" cy="1546196"/>
          </a:xfrm>
          <a:custGeom>
            <a:avLst/>
            <a:gdLst/>
            <a:ahLst/>
            <a:cxnLst/>
            <a:rect l="l" t="t" r="r" b="b"/>
            <a:pathLst>
              <a:path w="4072625" h="1546196">
                <a:moveTo>
                  <a:pt x="0" y="0"/>
                </a:moveTo>
                <a:lnTo>
                  <a:pt x="4072625" y="0"/>
                </a:lnTo>
                <a:lnTo>
                  <a:pt x="4072625" y="1546197"/>
                </a:lnTo>
                <a:lnTo>
                  <a:pt x="0" y="1546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524" r="-8369" b="-1964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7808" y="126161"/>
            <a:ext cx="1005036" cy="1021659"/>
          </a:xfrm>
          <a:custGeom>
            <a:avLst/>
            <a:gdLst/>
            <a:ahLst/>
            <a:cxnLst/>
            <a:rect l="l" t="t" r="r" b="b"/>
            <a:pathLst>
              <a:path w="1005036" h="1021659">
                <a:moveTo>
                  <a:pt x="0" y="0"/>
                </a:moveTo>
                <a:lnTo>
                  <a:pt x="1005035" y="0"/>
                </a:lnTo>
                <a:lnTo>
                  <a:pt x="1005035" y="1021658"/>
                </a:lnTo>
                <a:lnTo>
                  <a:pt x="0" y="10216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114031"/>
              </p:ext>
            </p:extLst>
          </p:nvPr>
        </p:nvGraphicFramePr>
        <p:xfrm>
          <a:off x="1273476" y="5131713"/>
          <a:ext cx="12366324" cy="3248025"/>
        </p:xfrm>
        <a:graphic>
          <a:graphicData uri="http://schemas.openxmlformats.org/drawingml/2006/table">
            <a:tbl>
              <a:tblPr/>
              <a:tblGrid>
                <a:gridCol w="12366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82675">
                <a:tc>
                  <a:txBody>
                    <a:bodyPr/>
                    <a:lstStyle/>
                    <a:p>
                      <a:pPr algn="ctr">
                        <a:lnSpc>
                          <a:spcPts val="4893"/>
                        </a:lnSpc>
                        <a:defRPr/>
                      </a:pPr>
                      <a:r>
                        <a:rPr lang="en-US" sz="3495" dirty="0">
                          <a:solidFill>
                            <a:srgbClr val="000000"/>
                          </a:solidFill>
                          <a:latin typeface="JetBrains Mono"/>
                        </a:rPr>
                        <a:t>Project Manager: Agung </a:t>
                      </a:r>
                      <a:r>
                        <a:rPr lang="en-US" sz="3495" dirty="0" err="1">
                          <a:solidFill>
                            <a:srgbClr val="000000"/>
                          </a:solidFill>
                          <a:latin typeface="JetBrains Mono"/>
                        </a:rPr>
                        <a:t>Riyadi</a:t>
                      </a:r>
                      <a:r>
                        <a:rPr lang="en-US" sz="3495" dirty="0">
                          <a:solidFill>
                            <a:srgbClr val="000000"/>
                          </a:solidFill>
                          <a:latin typeface="JetBrains Mono"/>
                        </a:rPr>
                        <a:t>, </a:t>
                      </a:r>
                      <a:r>
                        <a:rPr lang="en-US" sz="3495" dirty="0" err="1">
                          <a:solidFill>
                            <a:srgbClr val="000000"/>
                          </a:solidFill>
                          <a:latin typeface="JetBrains Mono"/>
                        </a:rPr>
                        <a:t>S.Si</a:t>
                      </a:r>
                      <a:r>
                        <a:rPr lang="en-US" sz="3495" dirty="0">
                          <a:solidFill>
                            <a:srgbClr val="000000"/>
                          </a:solidFill>
                          <a:latin typeface="JetBrains Mono"/>
                        </a:rPr>
                        <a:t>. </a:t>
                      </a:r>
                      <a:r>
                        <a:rPr lang="en-US" sz="3495" dirty="0" err="1">
                          <a:solidFill>
                            <a:srgbClr val="000000"/>
                          </a:solidFill>
                          <a:latin typeface="JetBrains Mono"/>
                        </a:rPr>
                        <a:t>M.Kom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675">
                <a:tc>
                  <a:txBody>
                    <a:bodyPr/>
                    <a:lstStyle/>
                    <a:p>
                      <a:pPr algn="ctr">
                        <a:lnSpc>
                          <a:spcPts val="4893"/>
                        </a:lnSpc>
                        <a:defRPr/>
                      </a:pPr>
                      <a:r>
                        <a:rPr lang="en-US" sz="3495" dirty="0">
                          <a:solidFill>
                            <a:srgbClr val="000000"/>
                          </a:solidFill>
                          <a:latin typeface="JetBrains Mono"/>
                        </a:rPr>
                        <a:t>Project Proponent: Agung </a:t>
                      </a:r>
                      <a:r>
                        <a:rPr lang="en-US" sz="3495" dirty="0" err="1">
                          <a:solidFill>
                            <a:srgbClr val="000000"/>
                          </a:solidFill>
                          <a:latin typeface="JetBrains Mono"/>
                        </a:rPr>
                        <a:t>Riyadi</a:t>
                      </a:r>
                      <a:r>
                        <a:rPr lang="en-US" sz="3495" dirty="0">
                          <a:solidFill>
                            <a:srgbClr val="000000"/>
                          </a:solidFill>
                          <a:latin typeface="JetBrains Mono"/>
                        </a:rPr>
                        <a:t>, </a:t>
                      </a:r>
                      <a:r>
                        <a:rPr lang="en-US" sz="3495" dirty="0" err="1">
                          <a:solidFill>
                            <a:srgbClr val="000000"/>
                          </a:solidFill>
                          <a:latin typeface="JetBrains Mono"/>
                        </a:rPr>
                        <a:t>S.Si</a:t>
                      </a:r>
                      <a:r>
                        <a:rPr lang="en-US" sz="3495" dirty="0">
                          <a:solidFill>
                            <a:srgbClr val="000000"/>
                          </a:solidFill>
                          <a:latin typeface="JetBrains Mono"/>
                        </a:rPr>
                        <a:t>. </a:t>
                      </a:r>
                      <a:r>
                        <a:rPr lang="en-US" sz="3495" dirty="0" err="1">
                          <a:solidFill>
                            <a:srgbClr val="000000"/>
                          </a:solidFill>
                          <a:latin typeface="JetBrains Mono"/>
                        </a:rPr>
                        <a:t>M.Kom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2675">
                <a:tc>
                  <a:txBody>
                    <a:bodyPr/>
                    <a:lstStyle/>
                    <a:p>
                      <a:pPr algn="ctr">
                        <a:lnSpc>
                          <a:spcPts val="4893"/>
                        </a:lnSpc>
                        <a:defRPr/>
                      </a:pPr>
                      <a:r>
                        <a:rPr lang="en-US" sz="3495" dirty="0">
                          <a:solidFill>
                            <a:srgbClr val="000000"/>
                          </a:solidFill>
                          <a:latin typeface="JetBrains Mono"/>
                        </a:rPr>
                        <a:t>Estimated Project Delivery: 6 months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Freeform 9"/>
          <p:cNvSpPr/>
          <p:nvPr/>
        </p:nvSpPr>
        <p:spPr>
          <a:xfrm>
            <a:off x="13839000" y="4938259"/>
            <a:ext cx="3420300" cy="3441479"/>
          </a:xfrm>
          <a:custGeom>
            <a:avLst/>
            <a:gdLst/>
            <a:ahLst/>
            <a:cxnLst/>
            <a:rect l="l" t="t" r="r" b="b"/>
            <a:pathLst>
              <a:path w="3420300" h="3441479">
                <a:moveTo>
                  <a:pt x="0" y="0"/>
                </a:moveTo>
                <a:lnTo>
                  <a:pt x="3420300" y="0"/>
                </a:lnTo>
                <a:lnTo>
                  <a:pt x="3420300" y="3441479"/>
                </a:lnTo>
                <a:lnTo>
                  <a:pt x="0" y="34414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12843" y="2530016"/>
            <a:ext cx="14758483" cy="1896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8"/>
              </a:lnSpc>
            </a:pPr>
            <a:r>
              <a:rPr lang="en-US" sz="4910" dirty="0">
                <a:solidFill>
                  <a:srgbClr val="1E5299"/>
                </a:solidFill>
                <a:latin typeface="JetBrains Mono Bold"/>
              </a:rPr>
              <a:t>Generative Prompt Image Classification </a:t>
            </a:r>
            <a:r>
              <a:rPr lang="en-US" sz="4910" dirty="0">
                <a:solidFill>
                  <a:srgbClr val="299B92"/>
                </a:solidFill>
                <a:latin typeface="JetBrains Mono Bold"/>
              </a:rPr>
              <a:t>on </a:t>
            </a:r>
            <a:r>
              <a:rPr lang="en-US" sz="4910" dirty="0" err="1">
                <a:solidFill>
                  <a:srgbClr val="299B92"/>
                </a:solidFill>
                <a:latin typeface="JetBrains Mono Bold"/>
              </a:rPr>
              <a:t>Promptails</a:t>
            </a:r>
            <a:r>
              <a:rPr lang="en-US" sz="4910">
                <a:solidFill>
                  <a:srgbClr val="299B92"/>
                </a:solidFill>
                <a:latin typeface="JetBrains Mono Bold"/>
              </a:rPr>
              <a:t> Website </a:t>
            </a:r>
            <a:endParaRPr lang="en-US" sz="4910" dirty="0">
              <a:solidFill>
                <a:srgbClr val="299B92"/>
              </a:solidFill>
              <a:latin typeface="JetBrains Mon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-133342" y="1241341"/>
            <a:ext cx="2813635" cy="47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1"/>
              </a:lnSpc>
            </a:pPr>
            <a:r>
              <a:rPr lang="en-US" sz="2801" spc="-280">
                <a:solidFill>
                  <a:srgbClr val="97E4FF"/>
                </a:solidFill>
                <a:latin typeface="Mokoto"/>
              </a:rPr>
              <a:t>Artificial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9424" y="1678395"/>
            <a:ext cx="2008105" cy="2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2"/>
              </a:lnSpc>
            </a:pPr>
            <a:r>
              <a:rPr lang="en-US" sz="1551" spc="387">
                <a:solidFill>
                  <a:srgbClr val="1E5299"/>
                </a:solidFill>
                <a:latin typeface="Comfortaa Bold"/>
              </a:rPr>
              <a:t>Intelligence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23694" y="8084353"/>
            <a:ext cx="8032346" cy="1586388"/>
          </a:xfrm>
          <a:custGeom>
            <a:avLst/>
            <a:gdLst/>
            <a:ahLst/>
            <a:cxnLst/>
            <a:rect l="l" t="t" r="r" b="b"/>
            <a:pathLst>
              <a:path w="8032346" h="1586388">
                <a:moveTo>
                  <a:pt x="0" y="0"/>
                </a:moveTo>
                <a:lnTo>
                  <a:pt x="8032346" y="0"/>
                </a:lnTo>
                <a:lnTo>
                  <a:pt x="8032346" y="1586388"/>
                </a:lnTo>
                <a:lnTo>
                  <a:pt x="0" y="1586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43714" y="47625"/>
            <a:ext cx="1077611" cy="981075"/>
          </a:xfrm>
          <a:custGeom>
            <a:avLst/>
            <a:gdLst/>
            <a:ahLst/>
            <a:cxnLst/>
            <a:rect l="l" t="t" r="r" b="b"/>
            <a:pathLst>
              <a:path w="1077611" h="981075">
                <a:moveTo>
                  <a:pt x="0" y="0"/>
                </a:moveTo>
                <a:lnTo>
                  <a:pt x="1077611" y="0"/>
                </a:lnTo>
                <a:lnTo>
                  <a:pt x="107761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08159" y="72379"/>
            <a:ext cx="956321" cy="956321"/>
          </a:xfrm>
          <a:custGeom>
            <a:avLst/>
            <a:gdLst/>
            <a:ahLst/>
            <a:cxnLst/>
            <a:rect l="l" t="t" r="r" b="b"/>
            <a:pathLst>
              <a:path w="956321" h="956321">
                <a:moveTo>
                  <a:pt x="0" y="0"/>
                </a:moveTo>
                <a:lnTo>
                  <a:pt x="956321" y="0"/>
                </a:lnTo>
                <a:lnTo>
                  <a:pt x="956321" y="956321"/>
                </a:lnTo>
                <a:lnTo>
                  <a:pt x="0" y="956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54992" y="237172"/>
            <a:ext cx="1176968" cy="626735"/>
          </a:xfrm>
          <a:custGeom>
            <a:avLst/>
            <a:gdLst/>
            <a:ahLst/>
            <a:cxnLst/>
            <a:rect l="l" t="t" r="r" b="b"/>
            <a:pathLst>
              <a:path w="1176968" h="626735">
                <a:moveTo>
                  <a:pt x="0" y="0"/>
                </a:moveTo>
                <a:lnTo>
                  <a:pt x="1176967" y="0"/>
                </a:lnTo>
                <a:lnTo>
                  <a:pt x="1176967" y="626735"/>
                </a:lnTo>
                <a:lnTo>
                  <a:pt x="0" y="6267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48700" y="8877547"/>
            <a:ext cx="4072625" cy="1546196"/>
          </a:xfrm>
          <a:custGeom>
            <a:avLst/>
            <a:gdLst/>
            <a:ahLst/>
            <a:cxnLst/>
            <a:rect l="l" t="t" r="r" b="b"/>
            <a:pathLst>
              <a:path w="4072625" h="1546196">
                <a:moveTo>
                  <a:pt x="0" y="0"/>
                </a:moveTo>
                <a:lnTo>
                  <a:pt x="4072625" y="0"/>
                </a:lnTo>
                <a:lnTo>
                  <a:pt x="4072625" y="1546197"/>
                </a:lnTo>
                <a:lnTo>
                  <a:pt x="0" y="1546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524" r="-8369" b="-1964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7808" y="126161"/>
            <a:ext cx="1005036" cy="1021659"/>
          </a:xfrm>
          <a:custGeom>
            <a:avLst/>
            <a:gdLst/>
            <a:ahLst/>
            <a:cxnLst/>
            <a:rect l="l" t="t" r="r" b="b"/>
            <a:pathLst>
              <a:path w="1005036" h="1021659">
                <a:moveTo>
                  <a:pt x="0" y="0"/>
                </a:moveTo>
                <a:lnTo>
                  <a:pt x="1005035" y="0"/>
                </a:lnTo>
                <a:lnTo>
                  <a:pt x="1005035" y="1021658"/>
                </a:lnTo>
                <a:lnTo>
                  <a:pt x="0" y="10216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7390" y="3460703"/>
            <a:ext cx="1705008" cy="2112954"/>
          </a:xfrm>
          <a:custGeom>
            <a:avLst/>
            <a:gdLst/>
            <a:ahLst/>
            <a:cxnLst/>
            <a:rect l="l" t="t" r="r" b="b"/>
            <a:pathLst>
              <a:path w="1705008" h="2112954">
                <a:moveTo>
                  <a:pt x="0" y="0"/>
                </a:moveTo>
                <a:lnTo>
                  <a:pt x="1705008" y="0"/>
                </a:lnTo>
                <a:lnTo>
                  <a:pt x="1705008" y="2112954"/>
                </a:lnTo>
                <a:lnTo>
                  <a:pt x="0" y="21129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45468" y="3460703"/>
            <a:ext cx="1988797" cy="2112954"/>
          </a:xfrm>
          <a:custGeom>
            <a:avLst/>
            <a:gdLst/>
            <a:ahLst/>
            <a:cxnLst/>
            <a:rect l="l" t="t" r="r" b="b"/>
            <a:pathLst>
              <a:path w="1988797" h="2112954">
                <a:moveTo>
                  <a:pt x="0" y="0"/>
                </a:moveTo>
                <a:lnTo>
                  <a:pt x="1988797" y="0"/>
                </a:lnTo>
                <a:lnTo>
                  <a:pt x="1988797" y="2112954"/>
                </a:lnTo>
                <a:lnTo>
                  <a:pt x="0" y="21129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565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992002" y="3460703"/>
            <a:ext cx="1671414" cy="2112954"/>
          </a:xfrm>
          <a:custGeom>
            <a:avLst/>
            <a:gdLst/>
            <a:ahLst/>
            <a:cxnLst/>
            <a:rect l="l" t="t" r="r" b="b"/>
            <a:pathLst>
              <a:path w="1671414" h="2112954">
                <a:moveTo>
                  <a:pt x="0" y="0"/>
                </a:moveTo>
                <a:lnTo>
                  <a:pt x="1671414" y="0"/>
                </a:lnTo>
                <a:lnTo>
                  <a:pt x="1671414" y="2112954"/>
                </a:lnTo>
                <a:lnTo>
                  <a:pt x="0" y="21129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4048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687080" y="3460703"/>
            <a:ext cx="1736771" cy="2112954"/>
          </a:xfrm>
          <a:custGeom>
            <a:avLst/>
            <a:gdLst/>
            <a:ahLst/>
            <a:cxnLst/>
            <a:rect l="l" t="t" r="r" b="b"/>
            <a:pathLst>
              <a:path w="1736771" h="2112954">
                <a:moveTo>
                  <a:pt x="0" y="0"/>
                </a:moveTo>
                <a:lnTo>
                  <a:pt x="1736771" y="0"/>
                </a:lnTo>
                <a:lnTo>
                  <a:pt x="1736771" y="2112954"/>
                </a:lnTo>
                <a:lnTo>
                  <a:pt x="0" y="21129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0315" r="-3487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557066" y="3613103"/>
            <a:ext cx="2563872" cy="2112954"/>
          </a:xfrm>
          <a:custGeom>
            <a:avLst/>
            <a:gdLst/>
            <a:ahLst/>
            <a:cxnLst/>
            <a:rect l="l" t="t" r="r" b="b"/>
            <a:pathLst>
              <a:path w="2563872" h="2112954">
                <a:moveTo>
                  <a:pt x="0" y="0"/>
                </a:moveTo>
                <a:lnTo>
                  <a:pt x="2563872" y="0"/>
                </a:lnTo>
                <a:lnTo>
                  <a:pt x="2563872" y="2112954"/>
                </a:lnTo>
                <a:lnTo>
                  <a:pt x="0" y="21129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94588" b="-68495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863487" y="1754608"/>
            <a:ext cx="5141555" cy="1003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706"/>
              </a:lnSpc>
            </a:pPr>
            <a:r>
              <a:rPr lang="en-US" sz="5510" dirty="0">
                <a:solidFill>
                  <a:srgbClr val="2A5FA6"/>
                </a:solidFill>
                <a:latin typeface="JetBrains Mono Bold"/>
              </a:rPr>
              <a:t>Team </a:t>
            </a:r>
            <a:r>
              <a:rPr lang="en-US" sz="5510" dirty="0">
                <a:solidFill>
                  <a:srgbClr val="299B92"/>
                </a:solidFill>
                <a:latin typeface="JetBrains Mono Bold"/>
              </a:rPr>
              <a:t>Members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133342" y="1241341"/>
            <a:ext cx="2813635" cy="47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1"/>
              </a:lnSpc>
            </a:pPr>
            <a:r>
              <a:rPr lang="en-US" sz="2801" spc="-280">
                <a:solidFill>
                  <a:srgbClr val="97E4FF"/>
                </a:solidFill>
                <a:latin typeface="Mokoto"/>
              </a:rPr>
              <a:t>Artificial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9424" y="1678395"/>
            <a:ext cx="2008105" cy="2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2"/>
              </a:lnSpc>
            </a:pPr>
            <a:r>
              <a:rPr lang="en-US" sz="1551" spc="387">
                <a:solidFill>
                  <a:srgbClr val="1E5299"/>
                </a:solidFill>
                <a:latin typeface="Comfortaa Bold"/>
              </a:rPr>
              <a:t>Intelligence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7808" y="6040382"/>
            <a:ext cx="2129830" cy="162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2795" dirty="0">
                <a:solidFill>
                  <a:srgbClr val="000000"/>
                </a:solidFill>
                <a:latin typeface="JetBrains Mono Bold"/>
              </a:rPr>
              <a:t>Samuel </a:t>
            </a:r>
          </a:p>
          <a:p>
            <a:pPr algn="ctr">
              <a:lnSpc>
                <a:spcPts val="4416"/>
              </a:lnSpc>
            </a:pPr>
            <a:r>
              <a:rPr lang="en-US" sz="2795" dirty="0">
                <a:solidFill>
                  <a:srgbClr val="2A5FA6"/>
                </a:solidFill>
                <a:latin typeface="JetBrains Mono Bold"/>
              </a:rPr>
              <a:t>3312211055</a:t>
            </a:r>
          </a:p>
          <a:p>
            <a:pPr algn="ctr">
              <a:lnSpc>
                <a:spcPts val="4416"/>
              </a:lnSpc>
            </a:pPr>
            <a:r>
              <a:rPr lang="en-US" sz="2795" dirty="0">
                <a:solidFill>
                  <a:srgbClr val="2A5FA6"/>
                </a:solidFill>
                <a:latin typeface="JetBrains Mono"/>
              </a:rPr>
              <a:t>(</a:t>
            </a:r>
            <a:r>
              <a:rPr lang="en-US" sz="2795" dirty="0" err="1">
                <a:solidFill>
                  <a:srgbClr val="2A5FA6"/>
                </a:solidFill>
                <a:latin typeface="JetBrains Mono"/>
              </a:rPr>
              <a:t>Ketua</a:t>
            </a:r>
            <a:r>
              <a:rPr lang="en-US" sz="2795" dirty="0">
                <a:solidFill>
                  <a:srgbClr val="2A5FA6"/>
                </a:solidFill>
                <a:latin typeface="JetBrains Mono"/>
              </a:rPr>
              <a:t>)</a:t>
            </a:r>
            <a:r>
              <a:rPr lang="en-US" sz="2795" dirty="0">
                <a:solidFill>
                  <a:srgbClr val="2A5FA6"/>
                </a:solidFill>
                <a:latin typeface="JetBrains Mono Bold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61979" y="6055768"/>
            <a:ext cx="2555776" cy="162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2795">
                <a:solidFill>
                  <a:srgbClr val="000000"/>
                </a:solidFill>
                <a:latin typeface="JetBrains Mono Bold"/>
              </a:rPr>
              <a:t>M.Rafiansyah</a:t>
            </a:r>
          </a:p>
          <a:p>
            <a:pPr algn="ctr">
              <a:lnSpc>
                <a:spcPts val="4416"/>
              </a:lnSpc>
            </a:pPr>
            <a:r>
              <a:rPr lang="en-US" sz="2795">
                <a:solidFill>
                  <a:srgbClr val="2A5FA6"/>
                </a:solidFill>
                <a:latin typeface="JetBrains Mono Bold"/>
              </a:rPr>
              <a:t>3312211006</a:t>
            </a:r>
          </a:p>
          <a:p>
            <a:pPr algn="ctr">
              <a:lnSpc>
                <a:spcPts val="4416"/>
              </a:lnSpc>
            </a:pPr>
            <a:r>
              <a:rPr lang="en-US" sz="2795">
                <a:solidFill>
                  <a:srgbClr val="2A5FA6"/>
                </a:solidFill>
                <a:latin typeface="JetBrains Mono Bold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23825" y="6040382"/>
            <a:ext cx="3407767" cy="162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2795">
                <a:solidFill>
                  <a:srgbClr val="000000"/>
                </a:solidFill>
                <a:latin typeface="JetBrains Mono Bold"/>
              </a:rPr>
              <a:t>Sechan Faradila </a:t>
            </a:r>
          </a:p>
          <a:p>
            <a:pPr algn="ctr">
              <a:lnSpc>
                <a:spcPts val="4416"/>
              </a:lnSpc>
            </a:pPr>
            <a:r>
              <a:rPr lang="en-US" sz="2795">
                <a:solidFill>
                  <a:srgbClr val="2A5FA6"/>
                </a:solidFill>
                <a:latin typeface="JetBrains Mono Bold"/>
              </a:rPr>
              <a:t>3312211004</a:t>
            </a:r>
          </a:p>
          <a:p>
            <a:pPr algn="ctr">
              <a:lnSpc>
                <a:spcPts val="4416"/>
              </a:lnSpc>
            </a:pPr>
            <a:r>
              <a:rPr lang="en-US" sz="2795">
                <a:solidFill>
                  <a:srgbClr val="2A5FA6"/>
                </a:solidFill>
                <a:latin typeface="JetBrains Mono Bold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48141" y="6040382"/>
            <a:ext cx="2981722" cy="162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2795">
                <a:solidFill>
                  <a:srgbClr val="000000"/>
                </a:solidFill>
                <a:latin typeface="JetBrains Mono Bold"/>
              </a:rPr>
              <a:t>Putra Ramadhan</a:t>
            </a:r>
          </a:p>
          <a:p>
            <a:pPr algn="ctr">
              <a:lnSpc>
                <a:spcPts val="4416"/>
              </a:lnSpc>
            </a:pPr>
            <a:r>
              <a:rPr lang="en-US" sz="2795">
                <a:solidFill>
                  <a:srgbClr val="2A5FA6"/>
                </a:solidFill>
                <a:latin typeface="JetBrains Mono Bold"/>
              </a:rPr>
              <a:t>3312211008</a:t>
            </a:r>
          </a:p>
          <a:p>
            <a:pPr algn="ctr">
              <a:lnSpc>
                <a:spcPts val="4416"/>
              </a:lnSpc>
            </a:pPr>
            <a:r>
              <a:rPr lang="en-US" sz="2795">
                <a:solidFill>
                  <a:srgbClr val="2A5FA6"/>
                </a:solidFill>
                <a:latin typeface="JetBrains Mono Bold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51632" y="6040382"/>
            <a:ext cx="3407668" cy="162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2795">
                <a:solidFill>
                  <a:srgbClr val="000000"/>
                </a:solidFill>
                <a:latin typeface="JetBrains Mono Bold"/>
              </a:rPr>
              <a:t>Alpaber Tambunan</a:t>
            </a:r>
          </a:p>
          <a:p>
            <a:pPr algn="ctr">
              <a:lnSpc>
                <a:spcPts val="4416"/>
              </a:lnSpc>
            </a:pPr>
            <a:r>
              <a:rPr lang="en-US" sz="2795">
                <a:solidFill>
                  <a:srgbClr val="2A5FA6"/>
                </a:solidFill>
                <a:latin typeface="JetBrains Mono Bold"/>
              </a:rPr>
              <a:t>3312211073</a:t>
            </a:r>
          </a:p>
          <a:p>
            <a:pPr algn="ctr">
              <a:lnSpc>
                <a:spcPts val="4416"/>
              </a:lnSpc>
            </a:pPr>
            <a:r>
              <a:rPr lang="en-US" sz="2795">
                <a:solidFill>
                  <a:srgbClr val="2A5FA6"/>
                </a:solidFill>
                <a:latin typeface="JetBrains Mono 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43714" y="47625"/>
            <a:ext cx="1077611" cy="981075"/>
          </a:xfrm>
          <a:custGeom>
            <a:avLst/>
            <a:gdLst/>
            <a:ahLst/>
            <a:cxnLst/>
            <a:rect l="l" t="t" r="r" b="b"/>
            <a:pathLst>
              <a:path w="1077611" h="981075">
                <a:moveTo>
                  <a:pt x="0" y="0"/>
                </a:moveTo>
                <a:lnTo>
                  <a:pt x="1077611" y="0"/>
                </a:lnTo>
                <a:lnTo>
                  <a:pt x="107761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08159" y="72379"/>
            <a:ext cx="956321" cy="956321"/>
          </a:xfrm>
          <a:custGeom>
            <a:avLst/>
            <a:gdLst/>
            <a:ahLst/>
            <a:cxnLst/>
            <a:rect l="l" t="t" r="r" b="b"/>
            <a:pathLst>
              <a:path w="956321" h="956321">
                <a:moveTo>
                  <a:pt x="0" y="0"/>
                </a:moveTo>
                <a:lnTo>
                  <a:pt x="956321" y="0"/>
                </a:lnTo>
                <a:lnTo>
                  <a:pt x="956321" y="956321"/>
                </a:lnTo>
                <a:lnTo>
                  <a:pt x="0" y="956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54992" y="237172"/>
            <a:ext cx="1176968" cy="626735"/>
          </a:xfrm>
          <a:custGeom>
            <a:avLst/>
            <a:gdLst/>
            <a:ahLst/>
            <a:cxnLst/>
            <a:rect l="l" t="t" r="r" b="b"/>
            <a:pathLst>
              <a:path w="1176968" h="626735">
                <a:moveTo>
                  <a:pt x="0" y="0"/>
                </a:moveTo>
                <a:lnTo>
                  <a:pt x="1176967" y="0"/>
                </a:lnTo>
                <a:lnTo>
                  <a:pt x="1176967" y="626735"/>
                </a:lnTo>
                <a:lnTo>
                  <a:pt x="0" y="6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48700" y="8877547"/>
            <a:ext cx="4072625" cy="1546196"/>
          </a:xfrm>
          <a:custGeom>
            <a:avLst/>
            <a:gdLst/>
            <a:ahLst/>
            <a:cxnLst/>
            <a:rect l="l" t="t" r="r" b="b"/>
            <a:pathLst>
              <a:path w="4072625" h="1546196">
                <a:moveTo>
                  <a:pt x="0" y="0"/>
                </a:moveTo>
                <a:lnTo>
                  <a:pt x="4072625" y="0"/>
                </a:lnTo>
                <a:lnTo>
                  <a:pt x="4072625" y="1546197"/>
                </a:lnTo>
                <a:lnTo>
                  <a:pt x="0" y="1546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24" r="-8369" b="-1964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7808" y="126161"/>
            <a:ext cx="1005036" cy="1021659"/>
          </a:xfrm>
          <a:custGeom>
            <a:avLst/>
            <a:gdLst/>
            <a:ahLst/>
            <a:cxnLst/>
            <a:rect l="l" t="t" r="r" b="b"/>
            <a:pathLst>
              <a:path w="1005036" h="1021659">
                <a:moveTo>
                  <a:pt x="0" y="0"/>
                </a:moveTo>
                <a:lnTo>
                  <a:pt x="1005035" y="0"/>
                </a:lnTo>
                <a:lnTo>
                  <a:pt x="1005035" y="1021658"/>
                </a:lnTo>
                <a:lnTo>
                  <a:pt x="0" y="1021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021201" y="1750538"/>
            <a:ext cx="2245598" cy="1003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706"/>
              </a:lnSpc>
            </a:pPr>
            <a:r>
              <a:rPr lang="en-US" sz="5510" dirty="0">
                <a:solidFill>
                  <a:srgbClr val="2A5FA6"/>
                </a:solidFill>
                <a:latin typeface="JetBrains Mono Bold"/>
              </a:rPr>
              <a:t>SCO</a:t>
            </a:r>
            <a:r>
              <a:rPr lang="en-US" sz="5510" dirty="0">
                <a:solidFill>
                  <a:srgbClr val="299B92"/>
                </a:solidFill>
                <a:latin typeface="JetBrains Mono Bold"/>
              </a:rPr>
              <a:t>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33342" y="1241341"/>
            <a:ext cx="2813635" cy="47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1"/>
              </a:lnSpc>
            </a:pPr>
            <a:r>
              <a:rPr lang="en-US" sz="2801" spc="-280">
                <a:solidFill>
                  <a:srgbClr val="97E4FF"/>
                </a:solidFill>
                <a:latin typeface="Mokoto"/>
              </a:rPr>
              <a:t>Artificial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9424" y="1678395"/>
            <a:ext cx="2008105" cy="2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2"/>
              </a:lnSpc>
            </a:pPr>
            <a:r>
              <a:rPr lang="en-US" sz="1551" spc="387">
                <a:solidFill>
                  <a:srgbClr val="1E5299"/>
                </a:solidFill>
                <a:latin typeface="Comfortaa Bold"/>
              </a:rPr>
              <a:t>Intelligence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3476" y="3138611"/>
            <a:ext cx="15854155" cy="611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8808" lvl="1" indent="-249404">
              <a:lnSpc>
                <a:spcPts val="3650"/>
              </a:lnSpc>
              <a:buAutoNum type="arabicPeriod"/>
            </a:pPr>
            <a:r>
              <a:rPr lang="en-US" sz="2310" dirty="0">
                <a:solidFill>
                  <a:srgbClr val="000000"/>
                </a:solidFill>
                <a:latin typeface="JetBrains Mono Bold"/>
              </a:rPr>
              <a:t>Determining Classification Models: Studied several classification models such as Convolutional Neural Network (CNN) and selected the most suitable one to be used in this project. Performed a comparison between models by testing the error at the end of the test.</a:t>
            </a:r>
          </a:p>
          <a:p>
            <a:pPr marL="498808" lvl="1" indent="-249404">
              <a:lnSpc>
                <a:spcPts val="3650"/>
              </a:lnSpc>
              <a:buAutoNum type="arabicPeriod"/>
            </a:pPr>
            <a:r>
              <a:rPr lang="en-US" sz="2310" dirty="0">
                <a:solidFill>
                  <a:srgbClr val="000000"/>
                </a:solidFill>
                <a:latin typeface="JetBrains Mono Bold"/>
              </a:rPr>
              <a:t>Input: The input to the system is a prompt.</a:t>
            </a:r>
          </a:p>
          <a:p>
            <a:pPr marL="498808" lvl="1" indent="-249404">
              <a:lnSpc>
                <a:spcPts val="3650"/>
              </a:lnSpc>
              <a:buAutoNum type="arabicPeriod"/>
            </a:pPr>
            <a:r>
              <a:rPr lang="en-US" sz="2310" dirty="0">
                <a:solidFill>
                  <a:srgbClr val="000000"/>
                </a:solidFill>
                <a:latin typeface="JetBrains Mono Bold"/>
              </a:rPr>
              <a:t>Data Augmentation: The data will be enhanced using augmentation techniques such as truncation and prompt correction to increase the diversity of the dataset.</a:t>
            </a:r>
          </a:p>
          <a:p>
            <a:pPr marL="498808" lvl="1" indent="-249404">
              <a:lnSpc>
                <a:spcPts val="3650"/>
              </a:lnSpc>
              <a:buAutoNum type="arabicPeriod"/>
            </a:pPr>
            <a:r>
              <a:rPr lang="en-US" sz="2310" dirty="0">
                <a:solidFill>
                  <a:srgbClr val="000000"/>
                </a:solidFill>
                <a:latin typeface="JetBrains Mono Bold"/>
              </a:rPr>
              <a:t>Model Training: The classification model will be trained using the training dataset, and parameters will be adjusted to improve accuracy and </a:t>
            </a:r>
            <a:r>
              <a:rPr lang="en-US" sz="2310" dirty="0" err="1">
                <a:solidFill>
                  <a:srgbClr val="000000"/>
                </a:solidFill>
                <a:latin typeface="JetBrains Mono Bold"/>
              </a:rPr>
              <a:t>generalisation</a:t>
            </a:r>
            <a:r>
              <a:rPr lang="en-US" sz="2310" dirty="0">
                <a:solidFill>
                  <a:srgbClr val="000000"/>
                </a:solidFill>
                <a:latin typeface="JetBrains Mono Bold"/>
              </a:rPr>
              <a:t>.</a:t>
            </a:r>
          </a:p>
          <a:p>
            <a:pPr marL="498808" lvl="1" indent="-249404">
              <a:lnSpc>
                <a:spcPts val="3650"/>
              </a:lnSpc>
              <a:buAutoNum type="arabicPeriod"/>
            </a:pPr>
            <a:r>
              <a:rPr lang="en-US" sz="2310" dirty="0">
                <a:solidFill>
                  <a:srgbClr val="000000"/>
                </a:solidFill>
                <a:latin typeface="JetBrains Mono Bold"/>
              </a:rPr>
              <a:t>Model Testing: The model will be tested on a separate test dataset to measure the actual performance.</a:t>
            </a:r>
          </a:p>
          <a:p>
            <a:pPr marL="498808" lvl="1" indent="-249404">
              <a:lnSpc>
                <a:spcPts val="3650"/>
              </a:lnSpc>
              <a:buAutoNum type="arabicPeriod"/>
            </a:pPr>
            <a:r>
              <a:rPr lang="en-US" sz="2310" dirty="0">
                <a:solidFill>
                  <a:srgbClr val="000000"/>
                </a:solidFill>
                <a:latin typeface="JetBrains Mono Bold"/>
              </a:rPr>
              <a:t>Classification Criteria: Appropriate classification criteria will be determined for the generative AI results, such as specific categories or styles.</a:t>
            </a: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43714" y="47625"/>
            <a:ext cx="1077611" cy="981075"/>
          </a:xfrm>
          <a:custGeom>
            <a:avLst/>
            <a:gdLst/>
            <a:ahLst/>
            <a:cxnLst/>
            <a:rect l="l" t="t" r="r" b="b"/>
            <a:pathLst>
              <a:path w="1077611" h="981075">
                <a:moveTo>
                  <a:pt x="0" y="0"/>
                </a:moveTo>
                <a:lnTo>
                  <a:pt x="1077611" y="0"/>
                </a:lnTo>
                <a:lnTo>
                  <a:pt x="107761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08159" y="72379"/>
            <a:ext cx="956321" cy="956321"/>
          </a:xfrm>
          <a:custGeom>
            <a:avLst/>
            <a:gdLst/>
            <a:ahLst/>
            <a:cxnLst/>
            <a:rect l="l" t="t" r="r" b="b"/>
            <a:pathLst>
              <a:path w="956321" h="956321">
                <a:moveTo>
                  <a:pt x="0" y="0"/>
                </a:moveTo>
                <a:lnTo>
                  <a:pt x="956321" y="0"/>
                </a:lnTo>
                <a:lnTo>
                  <a:pt x="956321" y="956321"/>
                </a:lnTo>
                <a:lnTo>
                  <a:pt x="0" y="956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54992" y="237172"/>
            <a:ext cx="1176968" cy="626735"/>
          </a:xfrm>
          <a:custGeom>
            <a:avLst/>
            <a:gdLst/>
            <a:ahLst/>
            <a:cxnLst/>
            <a:rect l="l" t="t" r="r" b="b"/>
            <a:pathLst>
              <a:path w="1176968" h="626735">
                <a:moveTo>
                  <a:pt x="0" y="0"/>
                </a:moveTo>
                <a:lnTo>
                  <a:pt x="1176967" y="0"/>
                </a:lnTo>
                <a:lnTo>
                  <a:pt x="1176967" y="626735"/>
                </a:lnTo>
                <a:lnTo>
                  <a:pt x="0" y="6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48700" y="8877547"/>
            <a:ext cx="4072625" cy="1546196"/>
          </a:xfrm>
          <a:custGeom>
            <a:avLst/>
            <a:gdLst/>
            <a:ahLst/>
            <a:cxnLst/>
            <a:rect l="l" t="t" r="r" b="b"/>
            <a:pathLst>
              <a:path w="4072625" h="1546196">
                <a:moveTo>
                  <a:pt x="0" y="0"/>
                </a:moveTo>
                <a:lnTo>
                  <a:pt x="4072625" y="0"/>
                </a:lnTo>
                <a:lnTo>
                  <a:pt x="4072625" y="1546197"/>
                </a:lnTo>
                <a:lnTo>
                  <a:pt x="0" y="1546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24" r="-8369" b="-1964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7808" y="126161"/>
            <a:ext cx="1005036" cy="1021659"/>
          </a:xfrm>
          <a:custGeom>
            <a:avLst/>
            <a:gdLst/>
            <a:ahLst/>
            <a:cxnLst/>
            <a:rect l="l" t="t" r="r" b="b"/>
            <a:pathLst>
              <a:path w="1005036" h="1021659">
                <a:moveTo>
                  <a:pt x="0" y="0"/>
                </a:moveTo>
                <a:lnTo>
                  <a:pt x="1005035" y="0"/>
                </a:lnTo>
                <a:lnTo>
                  <a:pt x="1005035" y="1021658"/>
                </a:lnTo>
                <a:lnTo>
                  <a:pt x="0" y="1021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288802" y="1739770"/>
            <a:ext cx="5903198" cy="1003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706"/>
              </a:lnSpc>
            </a:pPr>
            <a:r>
              <a:rPr lang="en-US" sz="5510" dirty="0">
                <a:solidFill>
                  <a:srgbClr val="2A5FA6"/>
                </a:solidFill>
                <a:latin typeface="JetBrains Mono Bold"/>
              </a:rPr>
              <a:t>General </a:t>
            </a:r>
            <a:r>
              <a:rPr lang="en-US" sz="5510" dirty="0">
                <a:solidFill>
                  <a:srgbClr val="299B92"/>
                </a:solidFill>
                <a:latin typeface="JetBrains Mono Bold"/>
              </a:rPr>
              <a:t>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33342" y="1241341"/>
            <a:ext cx="2813635" cy="47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1"/>
              </a:lnSpc>
            </a:pPr>
            <a:r>
              <a:rPr lang="en-US" sz="2801" spc="-280">
                <a:solidFill>
                  <a:srgbClr val="97E4FF"/>
                </a:solidFill>
                <a:latin typeface="Mokoto"/>
              </a:rPr>
              <a:t>Artificial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9424" y="1678395"/>
            <a:ext cx="2008105" cy="2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2"/>
              </a:lnSpc>
            </a:pPr>
            <a:r>
              <a:rPr lang="en-US" sz="1551" spc="387">
                <a:solidFill>
                  <a:srgbClr val="1E5299"/>
                </a:solidFill>
                <a:latin typeface="Comfortaa Bold"/>
              </a:rPr>
              <a:t>Intelligence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0325" y="3140719"/>
            <a:ext cx="15854155" cy="6106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6"/>
              </a:lnSpc>
            </a:pPr>
            <a:r>
              <a:rPr lang="en-US" sz="2600" dirty="0">
                <a:solidFill>
                  <a:srgbClr val="000000"/>
                </a:solidFill>
                <a:latin typeface="JetBrains Mono Bold"/>
              </a:rPr>
              <a:t>Classification of generative AI images can be done in several steps. Firstly, select an appropriate classification model such as CNN, </a:t>
            </a:r>
            <a:r>
              <a:rPr lang="en-US" sz="2600" dirty="0" err="1">
                <a:solidFill>
                  <a:srgbClr val="000000"/>
                </a:solidFill>
                <a:latin typeface="JetBrains Mono Bold"/>
              </a:rPr>
              <a:t>ViT</a:t>
            </a:r>
            <a:r>
              <a:rPr lang="en-US" sz="2600" dirty="0">
                <a:solidFill>
                  <a:srgbClr val="000000"/>
                </a:solidFill>
                <a:latin typeface="JetBrains Mono Bold"/>
              </a:rPr>
              <a:t>, </a:t>
            </a:r>
            <a:r>
              <a:rPr lang="en-US" sz="2600" dirty="0" err="1">
                <a:solidFill>
                  <a:srgbClr val="000000"/>
                </a:solidFill>
                <a:latin typeface="JetBrains Mono Bold"/>
              </a:rPr>
              <a:t>EfficientNet</a:t>
            </a:r>
            <a:r>
              <a:rPr lang="en-US" sz="2600" dirty="0">
                <a:solidFill>
                  <a:srgbClr val="000000"/>
                </a:solidFill>
                <a:latin typeface="JetBrains Mono Bold"/>
              </a:rPr>
              <a:t>, or </a:t>
            </a:r>
            <a:r>
              <a:rPr lang="en-US" sz="2600" dirty="0" err="1">
                <a:solidFill>
                  <a:srgbClr val="000000"/>
                </a:solidFill>
                <a:latin typeface="JetBrains Mono Bold"/>
              </a:rPr>
              <a:t>Swin</a:t>
            </a:r>
            <a:r>
              <a:rPr lang="en-US" sz="2600" dirty="0">
                <a:solidFill>
                  <a:srgbClr val="000000"/>
                </a:solidFill>
                <a:latin typeface="JetBrains Mono Bold"/>
              </a:rPr>
              <a:t> Transformer. Compare several models and choose the best one based on complexity, accuracy, and inference speed. Enter a text prompt as input. Perform data augmentation on the prompts and images to increase the diversity of the dataset. Train the model using the labelled training set and </a:t>
            </a:r>
            <a:r>
              <a:rPr lang="en-US" sz="2600" dirty="0" err="1">
                <a:solidFill>
                  <a:srgbClr val="000000"/>
                </a:solidFill>
                <a:latin typeface="JetBrains Mono Bold"/>
              </a:rPr>
              <a:t>optimise</a:t>
            </a:r>
            <a:r>
              <a:rPr lang="en-US" sz="2600" dirty="0">
                <a:solidFill>
                  <a:srgbClr val="000000"/>
                </a:solidFill>
                <a:latin typeface="JetBrains Mono Bold"/>
              </a:rPr>
              <a:t> the hyperparameters. Test the model on a separate test set and evaluate accuracy, precision, recall, and F1-score. Classify prompts by category, style, or attributes. Use deep learning frameworks such as TensorFlow or </a:t>
            </a:r>
            <a:r>
              <a:rPr lang="en-US" sz="2600" dirty="0" err="1">
                <a:solidFill>
                  <a:srgbClr val="000000"/>
                </a:solidFill>
                <a:latin typeface="JetBrains Mono Bold"/>
              </a:rPr>
              <a:t>PyTorch</a:t>
            </a:r>
            <a:r>
              <a:rPr lang="en-US" sz="2600" dirty="0">
                <a:solidFill>
                  <a:srgbClr val="000000"/>
                </a:solidFill>
                <a:latin typeface="JetBrains Mono Bold"/>
              </a:rPr>
              <a:t>, pre-train the model with large datasets, and apply transfer learning to improve model performance. Perform cross-validation to ensure </a:t>
            </a:r>
            <a:r>
              <a:rPr lang="en-US" sz="2600" dirty="0" err="1">
                <a:solidFill>
                  <a:srgbClr val="000000"/>
                </a:solidFill>
                <a:latin typeface="JetBrains Mono Bold"/>
              </a:rPr>
              <a:t>generalisation</a:t>
            </a:r>
            <a:r>
              <a:rPr lang="en-US" sz="2600" dirty="0">
                <a:solidFill>
                  <a:srgbClr val="000000"/>
                </a:solidFill>
                <a:latin typeface="JetBrains Mono Bold"/>
              </a:rPr>
              <a:t> of the model.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7279435"/>
          </a:xfrm>
          <a:custGeom>
            <a:avLst/>
            <a:gdLst/>
            <a:ahLst/>
            <a:cxnLst/>
            <a:rect l="l" t="t" r="r" b="b"/>
            <a:pathLst>
              <a:path w="16230600" h="7279435">
                <a:moveTo>
                  <a:pt x="0" y="0"/>
                </a:moveTo>
                <a:lnTo>
                  <a:pt x="16230600" y="0"/>
                </a:lnTo>
                <a:lnTo>
                  <a:pt x="16230600" y="7279435"/>
                </a:lnTo>
                <a:lnTo>
                  <a:pt x="0" y="7279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185833" y="8677359"/>
            <a:ext cx="1916333" cy="542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</a:pPr>
            <a:r>
              <a:rPr lang="en-US" sz="2999" dirty="0">
                <a:solidFill>
                  <a:srgbClr val="000000"/>
                </a:solidFill>
                <a:latin typeface="JetBrains Mono Bold"/>
              </a:rPr>
              <a:t>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006A0-5203-FCDD-2112-D24E1F3E7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009900"/>
            <a:ext cx="7182852" cy="1047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771B51-10F4-D3D9-0E0F-5DA3DF381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053" y="5219700"/>
            <a:ext cx="7325747" cy="1533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F48C98-F867-CD13-16A7-904428AB7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200" y="2095500"/>
            <a:ext cx="4064788" cy="129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017630-E113-3208-D9D0-96632634B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0" y="6062768"/>
            <a:ext cx="4377588" cy="9095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43714" y="47625"/>
            <a:ext cx="1077611" cy="981075"/>
          </a:xfrm>
          <a:custGeom>
            <a:avLst/>
            <a:gdLst/>
            <a:ahLst/>
            <a:cxnLst/>
            <a:rect l="l" t="t" r="r" b="b"/>
            <a:pathLst>
              <a:path w="1077611" h="981075">
                <a:moveTo>
                  <a:pt x="0" y="0"/>
                </a:moveTo>
                <a:lnTo>
                  <a:pt x="1077611" y="0"/>
                </a:lnTo>
                <a:lnTo>
                  <a:pt x="107761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08159" y="72379"/>
            <a:ext cx="956321" cy="956321"/>
          </a:xfrm>
          <a:custGeom>
            <a:avLst/>
            <a:gdLst/>
            <a:ahLst/>
            <a:cxnLst/>
            <a:rect l="l" t="t" r="r" b="b"/>
            <a:pathLst>
              <a:path w="956321" h="956321">
                <a:moveTo>
                  <a:pt x="0" y="0"/>
                </a:moveTo>
                <a:lnTo>
                  <a:pt x="956321" y="0"/>
                </a:lnTo>
                <a:lnTo>
                  <a:pt x="956321" y="956321"/>
                </a:lnTo>
                <a:lnTo>
                  <a:pt x="0" y="956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54992" y="237172"/>
            <a:ext cx="1176968" cy="626735"/>
          </a:xfrm>
          <a:custGeom>
            <a:avLst/>
            <a:gdLst/>
            <a:ahLst/>
            <a:cxnLst/>
            <a:rect l="l" t="t" r="r" b="b"/>
            <a:pathLst>
              <a:path w="1176968" h="626735">
                <a:moveTo>
                  <a:pt x="0" y="0"/>
                </a:moveTo>
                <a:lnTo>
                  <a:pt x="1176967" y="0"/>
                </a:lnTo>
                <a:lnTo>
                  <a:pt x="1176967" y="626735"/>
                </a:lnTo>
                <a:lnTo>
                  <a:pt x="0" y="6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48700" y="8877547"/>
            <a:ext cx="4072625" cy="1546196"/>
          </a:xfrm>
          <a:custGeom>
            <a:avLst/>
            <a:gdLst/>
            <a:ahLst/>
            <a:cxnLst/>
            <a:rect l="l" t="t" r="r" b="b"/>
            <a:pathLst>
              <a:path w="4072625" h="1546196">
                <a:moveTo>
                  <a:pt x="0" y="0"/>
                </a:moveTo>
                <a:lnTo>
                  <a:pt x="4072625" y="0"/>
                </a:lnTo>
                <a:lnTo>
                  <a:pt x="4072625" y="1546197"/>
                </a:lnTo>
                <a:lnTo>
                  <a:pt x="0" y="1546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24" r="-8369" b="-1964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7808" y="126161"/>
            <a:ext cx="1005036" cy="1021659"/>
          </a:xfrm>
          <a:custGeom>
            <a:avLst/>
            <a:gdLst/>
            <a:ahLst/>
            <a:cxnLst/>
            <a:rect l="l" t="t" r="r" b="b"/>
            <a:pathLst>
              <a:path w="1005036" h="1021659">
                <a:moveTo>
                  <a:pt x="0" y="0"/>
                </a:moveTo>
                <a:lnTo>
                  <a:pt x="1005035" y="0"/>
                </a:lnTo>
                <a:lnTo>
                  <a:pt x="1005035" y="1021658"/>
                </a:lnTo>
                <a:lnTo>
                  <a:pt x="0" y="1021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133342" y="1241341"/>
            <a:ext cx="2813635" cy="47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1"/>
              </a:lnSpc>
            </a:pPr>
            <a:r>
              <a:rPr lang="en-US" sz="2801" spc="-280">
                <a:solidFill>
                  <a:srgbClr val="97E4FF"/>
                </a:solidFill>
                <a:latin typeface="Mokoto"/>
              </a:rPr>
              <a:t>Artificial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9424" y="1678395"/>
            <a:ext cx="2008105" cy="2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2"/>
              </a:lnSpc>
            </a:pPr>
            <a:r>
              <a:rPr lang="en-US" sz="1551" spc="387">
                <a:solidFill>
                  <a:srgbClr val="1E5299"/>
                </a:solidFill>
                <a:latin typeface="Comfortaa Bold"/>
              </a:rPr>
              <a:t>Intelligence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86295" y="1813857"/>
            <a:ext cx="3034107" cy="1003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706"/>
              </a:lnSpc>
            </a:pPr>
            <a:r>
              <a:rPr lang="en-US" sz="5510" dirty="0">
                <a:solidFill>
                  <a:srgbClr val="2A5FA6"/>
                </a:solidFill>
                <a:latin typeface="JetBrains Mono Bold"/>
              </a:rPr>
              <a:t>Met</a:t>
            </a:r>
            <a:r>
              <a:rPr lang="en-US" sz="5510" dirty="0">
                <a:solidFill>
                  <a:srgbClr val="299B92"/>
                </a:solidFill>
                <a:latin typeface="JetBrains Mono Bold"/>
              </a:rPr>
              <a:t>hods</a:t>
            </a:r>
          </a:p>
        </p:txBody>
      </p:sp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30C19CE7-0B6B-7163-AA82-D6B87C923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974335"/>
              </p:ext>
            </p:extLst>
          </p:nvPr>
        </p:nvGraphicFramePr>
        <p:xfrm>
          <a:off x="1712844" y="3543300"/>
          <a:ext cx="14319116" cy="4445075"/>
        </p:xfrm>
        <a:graphic>
          <a:graphicData uri="http://schemas.openxmlformats.org/drawingml/2006/table">
            <a:tbl>
              <a:tblPr/>
              <a:tblGrid>
                <a:gridCol w="14319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>
                        <a:lnSpc>
                          <a:spcPts val="4893"/>
                        </a:lnSpc>
                        <a:defRPr/>
                      </a:pPr>
                      <a:r>
                        <a:rPr lang="en-US" sz="3495" dirty="0">
                          <a:solidFill>
                            <a:srgbClr val="000000"/>
                          </a:solidFill>
                          <a:latin typeface="JetBrains Mono"/>
                        </a:rPr>
                        <a:t>Programming Language: Python, Natural Language  Toolkit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6043">
                <a:tc>
                  <a:txBody>
                    <a:bodyPr/>
                    <a:lstStyle/>
                    <a:p>
                      <a:pPr algn="ctr">
                        <a:lnSpc>
                          <a:spcPts val="4893"/>
                        </a:lnSpc>
                        <a:defRPr/>
                      </a:pPr>
                      <a:r>
                        <a:rPr lang="en-US" sz="3495" dirty="0">
                          <a:solidFill>
                            <a:srgbClr val="000000"/>
                          </a:solidFill>
                          <a:latin typeface="JetBrains Mono"/>
                        </a:rPr>
                        <a:t>Features: Predicting class from a prompt &amp; predicting  classes from prompts in the dataset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6043">
                <a:tc>
                  <a:txBody>
                    <a:bodyPr/>
                    <a:lstStyle/>
                    <a:p>
                      <a:pPr algn="ctr">
                        <a:lnSpc>
                          <a:spcPts val="4893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49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43714" y="47625"/>
            <a:ext cx="1077611" cy="981075"/>
          </a:xfrm>
          <a:custGeom>
            <a:avLst/>
            <a:gdLst/>
            <a:ahLst/>
            <a:cxnLst/>
            <a:rect l="l" t="t" r="r" b="b"/>
            <a:pathLst>
              <a:path w="1077611" h="981075">
                <a:moveTo>
                  <a:pt x="0" y="0"/>
                </a:moveTo>
                <a:lnTo>
                  <a:pt x="1077611" y="0"/>
                </a:lnTo>
                <a:lnTo>
                  <a:pt x="107761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08159" y="72379"/>
            <a:ext cx="956321" cy="956321"/>
          </a:xfrm>
          <a:custGeom>
            <a:avLst/>
            <a:gdLst/>
            <a:ahLst/>
            <a:cxnLst/>
            <a:rect l="l" t="t" r="r" b="b"/>
            <a:pathLst>
              <a:path w="956321" h="956321">
                <a:moveTo>
                  <a:pt x="0" y="0"/>
                </a:moveTo>
                <a:lnTo>
                  <a:pt x="956321" y="0"/>
                </a:lnTo>
                <a:lnTo>
                  <a:pt x="956321" y="956321"/>
                </a:lnTo>
                <a:lnTo>
                  <a:pt x="0" y="956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54992" y="237172"/>
            <a:ext cx="1176968" cy="626735"/>
          </a:xfrm>
          <a:custGeom>
            <a:avLst/>
            <a:gdLst/>
            <a:ahLst/>
            <a:cxnLst/>
            <a:rect l="l" t="t" r="r" b="b"/>
            <a:pathLst>
              <a:path w="1176968" h="626735">
                <a:moveTo>
                  <a:pt x="0" y="0"/>
                </a:moveTo>
                <a:lnTo>
                  <a:pt x="1176967" y="0"/>
                </a:lnTo>
                <a:lnTo>
                  <a:pt x="1176967" y="626735"/>
                </a:lnTo>
                <a:lnTo>
                  <a:pt x="0" y="6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48700" y="8877547"/>
            <a:ext cx="4072625" cy="1546196"/>
          </a:xfrm>
          <a:custGeom>
            <a:avLst/>
            <a:gdLst/>
            <a:ahLst/>
            <a:cxnLst/>
            <a:rect l="l" t="t" r="r" b="b"/>
            <a:pathLst>
              <a:path w="4072625" h="1546196">
                <a:moveTo>
                  <a:pt x="0" y="0"/>
                </a:moveTo>
                <a:lnTo>
                  <a:pt x="4072625" y="0"/>
                </a:lnTo>
                <a:lnTo>
                  <a:pt x="4072625" y="1546197"/>
                </a:lnTo>
                <a:lnTo>
                  <a:pt x="0" y="1546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24" r="-8369" b="-1964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7808" y="126161"/>
            <a:ext cx="1005036" cy="1021659"/>
          </a:xfrm>
          <a:custGeom>
            <a:avLst/>
            <a:gdLst/>
            <a:ahLst/>
            <a:cxnLst/>
            <a:rect l="l" t="t" r="r" b="b"/>
            <a:pathLst>
              <a:path w="1005036" h="1021659">
                <a:moveTo>
                  <a:pt x="0" y="0"/>
                </a:moveTo>
                <a:lnTo>
                  <a:pt x="1005035" y="0"/>
                </a:lnTo>
                <a:lnTo>
                  <a:pt x="1005035" y="1021658"/>
                </a:lnTo>
                <a:lnTo>
                  <a:pt x="0" y="1021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133342" y="1241341"/>
            <a:ext cx="2813635" cy="47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1"/>
              </a:lnSpc>
            </a:pPr>
            <a:r>
              <a:rPr lang="en-US" sz="2801" spc="-280">
                <a:solidFill>
                  <a:srgbClr val="97E4FF"/>
                </a:solidFill>
                <a:latin typeface="Mokoto"/>
              </a:rPr>
              <a:t>Artificial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9424" y="1678395"/>
            <a:ext cx="2008105" cy="2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2"/>
              </a:lnSpc>
            </a:pPr>
            <a:r>
              <a:rPr lang="en-US" sz="1551" spc="387">
                <a:solidFill>
                  <a:srgbClr val="1E5299"/>
                </a:solidFill>
                <a:latin typeface="Comfortaa Bold"/>
              </a:rPr>
              <a:t>Intelligence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77527" y="3516876"/>
            <a:ext cx="5190073" cy="5364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7" lvl="1" indent="-323848">
              <a:lnSpc>
                <a:spcPts val="4739"/>
              </a:lnSpc>
              <a:buAutoNum type="arabicPeriod"/>
            </a:pPr>
            <a:r>
              <a:rPr lang="en-US" sz="2999" dirty="0">
                <a:solidFill>
                  <a:srgbClr val="000000"/>
                </a:solidFill>
                <a:latin typeface="JetBrains Mono Bold"/>
              </a:rPr>
              <a:t>Preprocessing Data</a:t>
            </a:r>
          </a:p>
          <a:p>
            <a:pPr>
              <a:lnSpc>
                <a:spcPts val="4739"/>
              </a:lnSpc>
            </a:pPr>
            <a:r>
              <a:rPr lang="en-US" sz="2999" dirty="0">
                <a:solidFill>
                  <a:srgbClr val="000000"/>
                </a:solidFill>
                <a:latin typeface="JetBrains Mono"/>
              </a:rPr>
              <a:t>  &gt;Data Collection</a:t>
            </a:r>
          </a:p>
          <a:p>
            <a:pPr>
              <a:lnSpc>
                <a:spcPts val="4739"/>
              </a:lnSpc>
            </a:pPr>
            <a:r>
              <a:rPr lang="en-US" sz="2999" dirty="0">
                <a:solidFill>
                  <a:srgbClr val="000000"/>
                </a:solidFill>
                <a:latin typeface="JetBrains Mono"/>
              </a:rPr>
              <a:t>  &gt;Data Cleaning</a:t>
            </a:r>
          </a:p>
          <a:p>
            <a:pPr>
              <a:lnSpc>
                <a:spcPts val="4739"/>
              </a:lnSpc>
            </a:pPr>
            <a:r>
              <a:rPr lang="en-US" sz="2999" dirty="0">
                <a:solidFill>
                  <a:srgbClr val="000000"/>
                </a:solidFill>
                <a:latin typeface="JetBrains Mono"/>
              </a:rPr>
              <a:t>  &gt;Data Transformation</a:t>
            </a:r>
          </a:p>
          <a:p>
            <a:pPr>
              <a:lnSpc>
                <a:spcPts val="4739"/>
              </a:lnSpc>
            </a:pPr>
            <a:r>
              <a:rPr lang="en-US" sz="2999" dirty="0">
                <a:solidFill>
                  <a:srgbClr val="000000"/>
                </a:solidFill>
                <a:latin typeface="JetBrains Mono"/>
              </a:rPr>
              <a:t>  &gt;Feature Selection</a:t>
            </a:r>
          </a:p>
          <a:p>
            <a:pPr>
              <a:lnSpc>
                <a:spcPts val="4739"/>
              </a:lnSpc>
            </a:pPr>
            <a:endParaRPr lang="en-US" sz="2999" dirty="0">
              <a:solidFill>
                <a:srgbClr val="000000"/>
              </a:solidFill>
              <a:latin typeface="JetBrains Mono"/>
            </a:endParaRPr>
          </a:p>
          <a:p>
            <a:pPr>
              <a:lnSpc>
                <a:spcPts val="4739"/>
              </a:lnSpc>
            </a:pPr>
            <a:r>
              <a:rPr lang="en-US" sz="2999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US" sz="2999" dirty="0">
                <a:solidFill>
                  <a:srgbClr val="000000"/>
                </a:solidFill>
                <a:latin typeface="JetBrains Mono Bold"/>
              </a:rPr>
              <a:t>2.Pattern Recognition</a:t>
            </a:r>
          </a:p>
          <a:p>
            <a:pPr>
              <a:lnSpc>
                <a:spcPts val="4739"/>
              </a:lnSpc>
            </a:pPr>
            <a:r>
              <a:rPr lang="en-US" sz="2999" dirty="0">
                <a:solidFill>
                  <a:srgbClr val="000000"/>
                </a:solidFill>
                <a:latin typeface="JetBrains Mono"/>
              </a:rPr>
              <a:t>  &gt;Classification</a:t>
            </a:r>
          </a:p>
          <a:p>
            <a:pPr>
              <a:lnSpc>
                <a:spcPts val="4739"/>
              </a:lnSpc>
            </a:pPr>
            <a:endParaRPr lang="en-US" sz="2999" dirty="0">
              <a:solidFill>
                <a:srgbClr val="000000"/>
              </a:solidFill>
              <a:latin typeface="JetBrains Mon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666591" y="1770984"/>
            <a:ext cx="6954818" cy="1003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706"/>
              </a:lnSpc>
            </a:pPr>
            <a:r>
              <a:rPr lang="en-US" sz="5510" dirty="0">
                <a:solidFill>
                  <a:srgbClr val="2A5FA6"/>
                </a:solidFill>
                <a:latin typeface="JetBrains Mono Bold"/>
              </a:rPr>
              <a:t>Stages o</a:t>
            </a:r>
            <a:r>
              <a:rPr lang="en-US" sz="5510" dirty="0">
                <a:solidFill>
                  <a:srgbClr val="299B92"/>
                </a:solidFill>
                <a:latin typeface="JetBrains Mono Bold"/>
              </a:rPr>
              <a:t>f </a:t>
            </a:r>
            <a:r>
              <a:rPr lang="en-US" sz="5510" dirty="0" err="1">
                <a:solidFill>
                  <a:srgbClr val="299B92"/>
                </a:solidFill>
                <a:latin typeface="JetBrains Mono Bold"/>
              </a:rPr>
              <a:t>Labour</a:t>
            </a:r>
            <a:endParaRPr lang="en-US" sz="5510" dirty="0">
              <a:solidFill>
                <a:srgbClr val="299B92"/>
              </a:solidFill>
              <a:latin typeface="JetBrains Mon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997258" y="3516876"/>
            <a:ext cx="5589062" cy="476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9"/>
              </a:lnSpc>
            </a:pPr>
            <a:r>
              <a:rPr lang="en-US" sz="2999" dirty="0">
                <a:solidFill>
                  <a:srgbClr val="000000"/>
                </a:solidFill>
                <a:latin typeface="JetBrains Mono Bold"/>
              </a:rPr>
              <a:t> 3.Model Evaluation</a:t>
            </a:r>
          </a:p>
          <a:p>
            <a:pPr>
              <a:lnSpc>
                <a:spcPts val="4739"/>
              </a:lnSpc>
            </a:pPr>
            <a:r>
              <a:rPr lang="en-US" sz="2999" dirty="0">
                <a:solidFill>
                  <a:srgbClr val="000000"/>
                </a:solidFill>
                <a:latin typeface="JetBrains Mono"/>
              </a:rPr>
              <a:t>  &gt;Cross Validation</a:t>
            </a:r>
          </a:p>
          <a:p>
            <a:pPr>
              <a:lnSpc>
                <a:spcPts val="4739"/>
              </a:lnSpc>
            </a:pPr>
            <a:r>
              <a:rPr lang="en-US" sz="2999" dirty="0">
                <a:solidFill>
                  <a:srgbClr val="000000"/>
                </a:solidFill>
                <a:latin typeface="JetBrains Mono"/>
              </a:rPr>
              <a:t>  &gt;Result Interpretation</a:t>
            </a:r>
          </a:p>
          <a:p>
            <a:pPr>
              <a:lnSpc>
                <a:spcPts val="4739"/>
              </a:lnSpc>
            </a:pPr>
            <a:endParaRPr lang="en-US" sz="2999" dirty="0">
              <a:solidFill>
                <a:srgbClr val="000000"/>
              </a:solidFill>
              <a:latin typeface="JetBrains Mono"/>
            </a:endParaRPr>
          </a:p>
          <a:p>
            <a:pPr>
              <a:lnSpc>
                <a:spcPts val="4739"/>
              </a:lnSpc>
            </a:pPr>
            <a:r>
              <a:rPr lang="en-US" sz="2999" dirty="0">
                <a:solidFill>
                  <a:srgbClr val="000000"/>
                </a:solidFill>
                <a:latin typeface="JetBrains Mono Bold"/>
              </a:rPr>
              <a:t> 4.Implementation</a:t>
            </a:r>
          </a:p>
          <a:p>
            <a:pPr>
              <a:lnSpc>
                <a:spcPts val="4739"/>
              </a:lnSpc>
            </a:pPr>
            <a:r>
              <a:rPr lang="en-US" sz="2999" dirty="0">
                <a:solidFill>
                  <a:srgbClr val="000000"/>
                </a:solidFill>
                <a:latin typeface="JetBrains Mono"/>
              </a:rPr>
              <a:t>  &gt;Decision Making</a:t>
            </a:r>
          </a:p>
          <a:p>
            <a:pPr>
              <a:lnSpc>
                <a:spcPts val="4739"/>
              </a:lnSpc>
            </a:pPr>
            <a:r>
              <a:rPr lang="en-US" sz="2999" dirty="0">
                <a:solidFill>
                  <a:srgbClr val="000000"/>
                </a:solidFill>
                <a:latin typeface="JetBrains Mono"/>
              </a:rPr>
              <a:t>  &gt;Model Implementation</a:t>
            </a:r>
          </a:p>
          <a:p>
            <a:pPr>
              <a:lnSpc>
                <a:spcPts val="4739"/>
              </a:lnSpc>
            </a:pPr>
            <a:endParaRPr lang="en-US" sz="2999" dirty="0">
              <a:solidFill>
                <a:srgbClr val="000000"/>
              </a:solidFill>
              <a:latin typeface="JetBrains Mon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43714" y="47625"/>
            <a:ext cx="1077611" cy="981075"/>
          </a:xfrm>
          <a:custGeom>
            <a:avLst/>
            <a:gdLst/>
            <a:ahLst/>
            <a:cxnLst/>
            <a:rect l="l" t="t" r="r" b="b"/>
            <a:pathLst>
              <a:path w="1077611" h="981075">
                <a:moveTo>
                  <a:pt x="0" y="0"/>
                </a:moveTo>
                <a:lnTo>
                  <a:pt x="1077611" y="0"/>
                </a:lnTo>
                <a:lnTo>
                  <a:pt x="107761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08159" y="72379"/>
            <a:ext cx="956321" cy="956321"/>
          </a:xfrm>
          <a:custGeom>
            <a:avLst/>
            <a:gdLst/>
            <a:ahLst/>
            <a:cxnLst/>
            <a:rect l="l" t="t" r="r" b="b"/>
            <a:pathLst>
              <a:path w="956321" h="956321">
                <a:moveTo>
                  <a:pt x="0" y="0"/>
                </a:moveTo>
                <a:lnTo>
                  <a:pt x="956321" y="0"/>
                </a:lnTo>
                <a:lnTo>
                  <a:pt x="956321" y="956321"/>
                </a:lnTo>
                <a:lnTo>
                  <a:pt x="0" y="956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54992" y="237172"/>
            <a:ext cx="1176968" cy="626735"/>
          </a:xfrm>
          <a:custGeom>
            <a:avLst/>
            <a:gdLst/>
            <a:ahLst/>
            <a:cxnLst/>
            <a:rect l="l" t="t" r="r" b="b"/>
            <a:pathLst>
              <a:path w="1176968" h="626735">
                <a:moveTo>
                  <a:pt x="0" y="0"/>
                </a:moveTo>
                <a:lnTo>
                  <a:pt x="1176967" y="0"/>
                </a:lnTo>
                <a:lnTo>
                  <a:pt x="1176967" y="626735"/>
                </a:lnTo>
                <a:lnTo>
                  <a:pt x="0" y="6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48700" y="8877547"/>
            <a:ext cx="4072625" cy="1546196"/>
          </a:xfrm>
          <a:custGeom>
            <a:avLst/>
            <a:gdLst/>
            <a:ahLst/>
            <a:cxnLst/>
            <a:rect l="l" t="t" r="r" b="b"/>
            <a:pathLst>
              <a:path w="4072625" h="1546196">
                <a:moveTo>
                  <a:pt x="0" y="0"/>
                </a:moveTo>
                <a:lnTo>
                  <a:pt x="4072625" y="0"/>
                </a:lnTo>
                <a:lnTo>
                  <a:pt x="4072625" y="1546197"/>
                </a:lnTo>
                <a:lnTo>
                  <a:pt x="0" y="1546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24" r="-8369" b="-1964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7808" y="126161"/>
            <a:ext cx="1005036" cy="1021659"/>
          </a:xfrm>
          <a:custGeom>
            <a:avLst/>
            <a:gdLst/>
            <a:ahLst/>
            <a:cxnLst/>
            <a:rect l="l" t="t" r="r" b="b"/>
            <a:pathLst>
              <a:path w="1005036" h="1021659">
                <a:moveTo>
                  <a:pt x="0" y="0"/>
                </a:moveTo>
                <a:lnTo>
                  <a:pt x="1005035" y="0"/>
                </a:lnTo>
                <a:lnTo>
                  <a:pt x="1005035" y="1021658"/>
                </a:lnTo>
                <a:lnTo>
                  <a:pt x="0" y="1021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133342" y="1241341"/>
            <a:ext cx="2813635" cy="47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1"/>
              </a:lnSpc>
            </a:pPr>
            <a:r>
              <a:rPr lang="en-US" sz="2801" spc="-280">
                <a:solidFill>
                  <a:srgbClr val="97E4FF"/>
                </a:solidFill>
                <a:latin typeface="Mokoto"/>
              </a:rPr>
              <a:t>Artificial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9424" y="1678395"/>
            <a:ext cx="2008105" cy="2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2"/>
              </a:lnSpc>
            </a:pPr>
            <a:r>
              <a:rPr lang="en-US" sz="1551" spc="387">
                <a:solidFill>
                  <a:srgbClr val="1E5299"/>
                </a:solidFill>
                <a:latin typeface="Comfortaa Bold"/>
              </a:rPr>
              <a:t>Intelligence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54441" y="1770012"/>
            <a:ext cx="9579117" cy="1003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706"/>
              </a:lnSpc>
            </a:pPr>
            <a:r>
              <a:rPr lang="en-US" sz="5510" dirty="0">
                <a:solidFill>
                  <a:srgbClr val="2A5FA6"/>
                </a:solidFill>
                <a:latin typeface="JetBrains Mono Bold"/>
              </a:rPr>
              <a:t>Outputs to </a:t>
            </a:r>
            <a:r>
              <a:rPr lang="en-US" sz="5510" dirty="0">
                <a:solidFill>
                  <a:srgbClr val="299B92"/>
                </a:solidFill>
                <a:latin typeface="JetBrains Mono Bold"/>
              </a:rPr>
              <a:t>be Produced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D8C2BA-BB37-4556-9E0D-1757E6C6F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3506857"/>
            <a:ext cx="8839334" cy="4760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CEC433-79EE-E133-FFC6-6FA514934D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435" y="3506857"/>
            <a:ext cx="8794366" cy="4760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2015</TotalTime>
  <Words>687</Words>
  <Application>Microsoft Office PowerPoint</Application>
  <PresentationFormat>Custom</PresentationFormat>
  <Paragraphs>131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JetBrains Mono</vt:lpstr>
      <vt:lpstr>JetBrains Mono Bold</vt:lpstr>
      <vt:lpstr>Poppins Light</vt:lpstr>
      <vt:lpstr>Calibri</vt:lpstr>
      <vt:lpstr>Arial</vt:lpstr>
      <vt:lpstr>Hatton Semi-Bold</vt:lpstr>
      <vt:lpstr>Mokoto</vt:lpstr>
      <vt:lpstr>DM Sans Bold</vt:lpstr>
      <vt:lpstr>Sniglet</vt:lpstr>
      <vt:lpstr>DM Sans</vt:lpstr>
      <vt:lpstr>Comfortaa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 in Pastel Blue Light Blue Style</dc:title>
  <dc:creator>Samuel Putra</dc:creator>
  <cp:lastModifiedBy>Samuel Putra</cp:lastModifiedBy>
  <cp:revision>12</cp:revision>
  <dcterms:created xsi:type="dcterms:W3CDTF">2006-08-16T00:00:00Z</dcterms:created>
  <dcterms:modified xsi:type="dcterms:W3CDTF">2024-06-30T13:30:00Z</dcterms:modified>
  <dc:identifier>DAF_Mowv9wk</dc:identifier>
</cp:coreProperties>
</file>